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4" r:id="rId3"/>
  </p:sldMasterIdLst>
  <p:notesMasterIdLst>
    <p:notesMasterId r:id="rId5"/>
  </p:notesMasterIdLst>
  <p:handoutMasterIdLst>
    <p:handoutMasterId r:id="rId26"/>
  </p:handoutMasterIdLst>
  <p:sldIdLst>
    <p:sldId id="257" r:id="rId4"/>
    <p:sldId id="269" r:id="rId6"/>
    <p:sldId id="296" r:id="rId7"/>
    <p:sldId id="295" r:id="rId8"/>
    <p:sldId id="277" r:id="rId9"/>
    <p:sldId id="271" r:id="rId10"/>
    <p:sldId id="280" r:id="rId11"/>
    <p:sldId id="297" r:id="rId12"/>
    <p:sldId id="272" r:id="rId13"/>
    <p:sldId id="289" r:id="rId14"/>
    <p:sldId id="273" r:id="rId15"/>
    <p:sldId id="298" r:id="rId16"/>
    <p:sldId id="299" r:id="rId17"/>
    <p:sldId id="300" r:id="rId18"/>
    <p:sldId id="301" r:id="rId19"/>
    <p:sldId id="306" r:id="rId20"/>
    <p:sldId id="302" r:id="rId21"/>
    <p:sldId id="303" r:id="rId22"/>
    <p:sldId id="304" r:id="rId23"/>
    <p:sldId id="314" r:id="rId24"/>
    <p:sldId id="266" r:id="rId25"/>
  </p:sldIdLst>
  <p:sldSz cx="12192000" cy="6858000"/>
  <p:notesSz cx="6858000" cy="9144000"/>
  <p:defaultTextStyle>
    <a:defPPr>
      <a:defRPr lang="zh-CN"/>
    </a:defPPr>
    <a:lvl1pPr marL="0" algn="l" defTabSz="9124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565" algn="l" defTabSz="9124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2495" algn="l" defTabSz="9124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9060" algn="l" defTabSz="9124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4990" algn="l" defTabSz="9124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1555" algn="l" defTabSz="9124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7485" algn="l" defTabSz="9124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4050" algn="l" defTabSz="9124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9980" algn="l" defTabSz="9124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B50"/>
    <a:srgbClr val="215758"/>
    <a:srgbClr val="ACB398"/>
    <a:srgbClr val="FBFCFF"/>
    <a:srgbClr val="FE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>
        <p:guide orient="horz" pos="2132"/>
        <p:guide pos="385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handoutMaster" Target="handoutMasters/handoutMaster1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2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565" algn="l" defTabSz="912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495" algn="l" defTabSz="912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9060" algn="l" defTabSz="912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4990" algn="l" defTabSz="912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1555" algn="l" defTabSz="912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7485" algn="l" defTabSz="912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4050" algn="l" defTabSz="912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9980" algn="l" defTabSz="912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My First Template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B8331-9DF8-4033-A17B-945CD7D8D027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B8331-9DF8-4033-A17B-945CD7D8D027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9635" name="备注占位符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pPr eaLnBrk="1" hangingPunct="1">
              <a:spcBef>
                <a:spcPct val="0"/>
              </a:spcBef>
            </a:pPr>
            <a:r>
              <a:rPr lang="zh-CN" altLang="en-US" b="1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更多作品请搜索</a:t>
            </a:r>
            <a:r>
              <a:rPr lang="en-US" altLang="zh-CN" b="1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:  http://dwz.cn/Wu2UP</a:t>
            </a:r>
            <a:endParaRPr lang="zh-CN" altLang="en-US" b="1" smtClean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zh-CN" altLang="en-US" smtClean="0"/>
          </a:p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69636" name="灯片编号占位符 3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fld id="{B834058C-EEA0-4CF2-87DA-662F1FAC44BE}" type="slidenum">
              <a:rPr lang="zh-CN" altLang="en-US" sz="120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3765" eaLnBrk="0" hangingPunct="0"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7B2866B3-7C68-4BE3-8279-9D9A785A703B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3765" eaLnBrk="0" hangingPunct="0"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3765" eaLnBrk="0" hangingPunct="0"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8D11AC61-967E-4BF2-B62D-45F701E91E0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"/>
          <p:cNvGrpSpPr/>
          <p:nvPr userDrawn="1"/>
        </p:nvGrpSpPr>
        <p:grpSpPr bwMode="auto">
          <a:xfrm rot="-7200000">
            <a:off x="32555" y="-59532"/>
            <a:ext cx="822327" cy="550863"/>
            <a:chOff x="107004" y="-16739"/>
            <a:chExt cx="1037441" cy="968188"/>
          </a:xfrm>
        </p:grpSpPr>
        <p:sp>
          <p:nvSpPr>
            <p:cNvPr id="3" name="平行四边形 18"/>
            <p:cNvSpPr>
              <a:spLocks noChangeArrowheads="1"/>
            </p:cNvSpPr>
            <p:nvPr/>
          </p:nvSpPr>
          <p:spPr bwMode="auto">
            <a:xfrm flipH="1" flipV="1">
              <a:off x="137170" y="-16640"/>
              <a:ext cx="1009402" cy="968188"/>
            </a:xfrm>
            <a:prstGeom prst="parallelogram">
              <a:avLst>
                <a:gd name="adj" fmla="val 56360"/>
              </a:avLst>
            </a:prstGeom>
            <a:solidFill>
              <a:srgbClr val="3F3E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defTabSz="1218565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/>
              </a:pPr>
              <a:endParaRPr lang="zh-CN" altLang="zh-CN" sz="17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4" name="平行四边形 16"/>
            <p:cNvSpPr>
              <a:spLocks noChangeArrowheads="1"/>
            </p:cNvSpPr>
            <p:nvPr/>
          </p:nvSpPr>
          <p:spPr bwMode="auto">
            <a:xfrm flipH="1" flipV="1">
              <a:off x="108501" y="50608"/>
              <a:ext cx="827149" cy="792407"/>
            </a:xfrm>
            <a:prstGeom prst="parallelogram">
              <a:avLst>
                <a:gd name="adj" fmla="val 56360"/>
              </a:avLst>
            </a:prstGeom>
            <a:solidFill>
              <a:srgbClr val="00A1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defTabSz="1218565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/>
              </a:pPr>
              <a:endParaRPr lang="zh-CN" altLang="zh-CN" sz="17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5" name="平行四边形 15"/>
            <p:cNvSpPr>
              <a:spLocks noChangeArrowheads="1"/>
            </p:cNvSpPr>
            <p:nvPr/>
          </p:nvSpPr>
          <p:spPr bwMode="auto">
            <a:xfrm flipH="1" flipV="1">
              <a:off x="369493" y="-17079"/>
              <a:ext cx="676939" cy="650107"/>
            </a:xfrm>
            <a:prstGeom prst="parallelogram">
              <a:avLst>
                <a:gd name="adj" fmla="val 56360"/>
              </a:avLst>
            </a:prstGeom>
            <a:solidFill>
              <a:srgbClr val="D6DA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defTabSz="1218565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/>
              </a:pPr>
              <a:endParaRPr lang="zh-CN" altLang="zh-CN" sz="17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238125" y="6356352"/>
            <a:ext cx="2743200" cy="365125"/>
          </a:xfrm>
        </p:spPr>
        <p:txBody>
          <a:bodyPr/>
          <a:lstStyle>
            <a:lvl1pPr defTabSz="913765" eaLnBrk="0" hangingPunct="0">
              <a:defRPr smtClean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D46C3A0F-B09B-48F1-8C07-A3E14FD82818}" type="datetimeFigureOut">
              <a:rPr lang="zh-CN" altLang="en-US"/>
            </a:fld>
            <a:endParaRPr lang="zh-CN" altLang="en-US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11815776" y="6583374"/>
            <a:ext cx="377825" cy="271463"/>
          </a:xfrm>
          <a:solidFill>
            <a:srgbClr val="00A1D8"/>
          </a:solidFill>
        </p:spPr>
        <p:txBody>
          <a:bodyPr/>
          <a:lstStyle>
            <a:lvl1pPr defTabSz="913765" eaLnBrk="0" hangingPunct="0">
              <a:defRPr smtClean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85CB2C62-35FA-4087-B6F5-912DF3AB4FAF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389" y="365780"/>
            <a:ext cx="10515224" cy="1324636"/>
          </a:xfrm>
          <a:prstGeom prst="rect">
            <a:avLst/>
          </a:prstGeom>
        </p:spPr>
        <p:txBody>
          <a:bodyPr vert="horz" lIns="86694" tIns="43347" rIns="86694" bIns="43347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389" y="1825890"/>
            <a:ext cx="10515224" cy="4351729"/>
          </a:xfrm>
          <a:prstGeom prst="rect">
            <a:avLst/>
          </a:prstGeom>
        </p:spPr>
        <p:txBody>
          <a:bodyPr vert="horz" lIns="86694" tIns="43347" rIns="86694" bIns="43347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389" y="6356747"/>
            <a:ext cx="2742447" cy="364275"/>
          </a:xfrm>
          <a:prstGeom prst="rect">
            <a:avLst/>
          </a:prstGeom>
        </p:spPr>
        <p:txBody>
          <a:bodyPr vert="horz" lIns="86694" tIns="43347" rIns="86694" bIns="43347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32BF82D2-7A68-459D-A996-9BDDA2518FA4}" type="datetimeFigureOut">
              <a:rPr lang="zh-CN" altLang="en-US" smtClean="0">
                <a:solidFill>
                  <a:srgbClr val="393939">
                    <a:tint val="75000"/>
                  </a:srgbClr>
                </a:solidFill>
              </a:rPr>
            </a:fld>
            <a:endParaRPr lang="zh-CN" altLang="en-US">
              <a:solidFill>
                <a:srgbClr val="393939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413" y="6356747"/>
            <a:ext cx="4115176" cy="364275"/>
          </a:xfrm>
          <a:prstGeom prst="rect">
            <a:avLst/>
          </a:prstGeom>
        </p:spPr>
        <p:txBody>
          <a:bodyPr vert="horz" lIns="86694" tIns="43347" rIns="86694" bIns="43347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393939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1166" y="6356747"/>
            <a:ext cx="2742447" cy="364275"/>
          </a:xfrm>
          <a:prstGeom prst="rect">
            <a:avLst/>
          </a:prstGeom>
        </p:spPr>
        <p:txBody>
          <a:bodyPr vert="horz" lIns="86694" tIns="43347" rIns="86694" bIns="43347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3E01EE5D-26FB-46D5-A381-ECFB35BF1D34}" type="slidenum">
              <a:rPr lang="zh-CN" altLang="en-US" smtClean="0">
                <a:solidFill>
                  <a:srgbClr val="393939">
                    <a:tint val="75000"/>
                  </a:srgbClr>
                </a:solidFill>
              </a:rPr>
            </a:fld>
            <a:endParaRPr lang="zh-CN" altLang="en-US">
              <a:solidFill>
                <a:srgbClr val="393939">
                  <a:tint val="75000"/>
                </a:srgbClr>
              </a:solidFill>
            </a:endParaRPr>
          </a:p>
        </p:txBody>
      </p:sp>
      <p:pic>
        <p:nvPicPr>
          <p:cNvPr id="7" name="图片 6" descr="图片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83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866775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535" indent="-216535" algn="l" defTabSz="866775" rtl="0" eaLnBrk="1" latinLnBrk="0" hangingPunct="1">
        <a:lnSpc>
          <a:spcPct val="90000"/>
        </a:lnSpc>
        <a:spcBef>
          <a:spcPts val="9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40" indent="-216535" algn="l" defTabSz="86677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083945" indent="-216535" algn="l" defTabSz="86677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517015" indent="-216535" algn="l" defTabSz="86677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20" indent="-216535" algn="l" defTabSz="86677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83790" indent="-216535" algn="l" defTabSz="86677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7495" indent="-216535" algn="l" defTabSz="86677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16535" algn="l" defTabSz="86677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84270" indent="-216535" algn="l" defTabSz="86677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8667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3705" algn="l" defTabSz="8667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6775" algn="l" defTabSz="8667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0480" algn="l" defTabSz="8667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4185" algn="l" defTabSz="8667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7255" algn="l" defTabSz="8667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00960" algn="l" defTabSz="8667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34030" algn="l" defTabSz="8667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67735" algn="l" defTabSz="8667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6617" tIns="43318" rIns="86617" bIns="43318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409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6617" tIns="43318" rIns="86617" bIns="4331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86617" tIns="43318" rIns="86617" bIns="43318" rtlCol="0" anchor="ctr"/>
          <a:lstStyle>
            <a:lvl1pPr algn="l" defTabSz="1218565" eaLnBrk="1" hangingPunct="1">
              <a:defRPr sz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fld id="{858A7A94-BDEC-4469-B0E2-F2C91E9E6E0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86617" tIns="43318" rIns="86617" bIns="43318" rtlCol="0" anchor="ctr"/>
          <a:lstStyle>
            <a:lvl1pPr algn="ctr" defTabSz="1218565" eaLnBrk="1" hangingPunct="1"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86617" tIns="43318" rIns="86617" bIns="43318" rtlCol="0" anchor="ctr"/>
          <a:lstStyle>
            <a:lvl1pPr algn="r" defTabSz="1218565" eaLnBrk="1" hangingPunct="1">
              <a:defRPr sz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fld id="{E7B1C239-AC70-402D-861A-C082B1F0F268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864870" rtl="0" fontAlgn="base">
        <a:lnSpc>
          <a:spcPct val="90000"/>
        </a:lnSpc>
        <a:spcBef>
          <a:spcPct val="0"/>
        </a:spcBef>
        <a:spcAft>
          <a:spcPct val="0"/>
        </a:spcAft>
        <a:defRPr sz="41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864870" rtl="0" fontAlgn="base">
        <a:lnSpc>
          <a:spcPct val="90000"/>
        </a:lnSpc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defTabSz="864870" rtl="0" fontAlgn="base">
        <a:lnSpc>
          <a:spcPct val="90000"/>
        </a:lnSpc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defTabSz="864870" rtl="0" fontAlgn="base">
        <a:lnSpc>
          <a:spcPct val="90000"/>
        </a:lnSpc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defTabSz="864870" rtl="0" fontAlgn="base">
        <a:lnSpc>
          <a:spcPct val="90000"/>
        </a:lnSpc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defTabSz="864870" rtl="0" fontAlgn="base">
        <a:lnSpc>
          <a:spcPct val="90000"/>
        </a:lnSpc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defTabSz="864870" rtl="0" fontAlgn="base">
        <a:lnSpc>
          <a:spcPct val="90000"/>
        </a:lnSpc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defTabSz="864870" rtl="0" fontAlgn="base">
        <a:lnSpc>
          <a:spcPct val="90000"/>
        </a:lnSpc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165" algn="l" defTabSz="864870" rtl="0" fontAlgn="base">
        <a:lnSpc>
          <a:spcPct val="90000"/>
        </a:lnSpc>
        <a:spcBef>
          <a:spcPct val="0"/>
        </a:spcBef>
        <a:spcAft>
          <a:spcPct val="0"/>
        </a:spcAft>
        <a:defRPr sz="41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15900" indent="-215900" algn="l" defTabSz="864870" rtl="0" fontAlgn="base">
        <a:lnSpc>
          <a:spcPct val="90000"/>
        </a:lnSpc>
        <a:spcBef>
          <a:spcPts val="95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48970" indent="-215900" algn="l" defTabSz="864870" rtl="0" fontAlgn="base">
        <a:lnSpc>
          <a:spcPct val="90000"/>
        </a:lnSpc>
        <a:spcBef>
          <a:spcPts val="47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082675" indent="-215900" algn="l" defTabSz="864870" rtl="0" fontAlgn="base">
        <a:lnSpc>
          <a:spcPct val="90000"/>
        </a:lnSpc>
        <a:spcBef>
          <a:spcPts val="47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515745" indent="-215900" algn="l" defTabSz="864870" rtl="0" fontAlgn="base">
        <a:lnSpc>
          <a:spcPct val="90000"/>
        </a:lnSpc>
        <a:spcBef>
          <a:spcPts val="475"/>
        </a:spcBef>
        <a:spcAft>
          <a:spcPct val="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947545" indent="-215900" algn="l" defTabSz="864870" rtl="0" fontAlgn="base">
        <a:lnSpc>
          <a:spcPct val="90000"/>
        </a:lnSpc>
        <a:spcBef>
          <a:spcPts val="475"/>
        </a:spcBef>
        <a:spcAft>
          <a:spcPct val="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81885" indent="-216535" algn="l" defTabSz="866140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4955" indent="-216535" algn="l" defTabSz="866140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48025" indent="-216535" algn="l" defTabSz="866140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81095" indent="-216535" algn="l" defTabSz="866140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86614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3070" algn="l" defTabSz="86614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6140" algn="l" defTabSz="86614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9210" algn="l" defTabSz="86614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2280" algn="l" defTabSz="86614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5350" algn="l" defTabSz="86614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8420" algn="l" defTabSz="86614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31490" algn="l" defTabSz="86614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64560" algn="l" defTabSz="86614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C:\Users\book pro\Desktop\图片\32.png32"/>
          <p:cNvPicPr>
            <a:picLocks noChangeAspect="1"/>
          </p:cNvPicPr>
          <p:nvPr/>
        </p:nvPicPr>
        <p:blipFill>
          <a:blip r:embed="rId1"/>
          <a:srcRect t="9822" b="9994"/>
          <a:stretch>
            <a:fillRect/>
          </a:stretch>
        </p:blipFill>
        <p:spPr>
          <a:xfrm>
            <a:off x="2029460" y="550545"/>
            <a:ext cx="8163560" cy="6546215"/>
          </a:xfrm>
          <a:prstGeom prst="rect">
            <a:avLst/>
          </a:prstGeom>
        </p:spPr>
      </p:pic>
      <p:sp>
        <p:nvSpPr>
          <p:cNvPr id="6" name="椭圆 5"/>
          <p:cNvSpPr/>
          <p:nvPr/>
        </p:nvSpPr>
        <p:spPr>
          <a:xfrm>
            <a:off x="4027523" y="1932238"/>
            <a:ext cx="4205722" cy="404681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09" tIns="45606" rIns="91209" bIns="45606" rtlCol="0" anchor="ctr"/>
          <a:lstStyle/>
          <a:p>
            <a:pPr algn="ctr" defTabSz="911860"/>
            <a:endParaRPr lang="zh-CN" altLang="en-US" sz="4800" dirty="0">
              <a:solidFill>
                <a:srgbClr val="1C83AA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4238096" y="2116184"/>
            <a:ext cx="3823384" cy="3678924"/>
          </a:xfrm>
          <a:prstGeom prst="ellipse">
            <a:avLst/>
          </a:prstGeom>
          <a:noFill/>
          <a:ln w="28575">
            <a:solidFill>
              <a:srgbClr val="21575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09" tIns="45606" rIns="91209" bIns="45606" rtlCol="0" anchor="ctr"/>
          <a:lstStyle/>
          <a:p>
            <a:pPr algn="ctr" defTabSz="911860"/>
            <a:endParaRPr lang="zh-CN" altLang="en-US" sz="4800" dirty="0">
              <a:solidFill>
                <a:srgbClr val="1C83AA"/>
              </a:solidFill>
            </a:endParaRPr>
          </a:p>
        </p:txBody>
      </p:sp>
      <p:sp>
        <p:nvSpPr>
          <p:cNvPr id="10" name="矩形 259"/>
          <p:cNvSpPr>
            <a:spLocks noChangeArrowheads="1"/>
          </p:cNvSpPr>
          <p:nvPr/>
        </p:nvSpPr>
        <p:spPr bwMode="auto">
          <a:xfrm>
            <a:off x="4076357" y="3542205"/>
            <a:ext cx="4146862" cy="738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4800" dirty="0" smtClean="0">
                <a:solidFill>
                  <a:srgbClr val="55663C"/>
                </a:solidFill>
                <a:latin typeface="幼圆" panose="02010509060101010101" pitchFamily="49" charset="-122"/>
                <a:ea typeface="幼圆" panose="02010509060101010101" pitchFamily="49" charset="-122"/>
                <a:cs typeface="Arial" panose="020B0604020202020204" pitchFamily="34" charset="0"/>
              </a:rPr>
              <a:t>消防演习方案</a:t>
            </a:r>
            <a:endParaRPr lang="zh-CN" altLang="en-US" sz="4800" dirty="0">
              <a:solidFill>
                <a:srgbClr val="55663C"/>
              </a:solidFill>
              <a:latin typeface="幼圆" panose="02010509060101010101" pitchFamily="49" charset="-122"/>
              <a:ea typeface="幼圆" panose="020105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"/>
                            </p:stCondLst>
                            <p:childTnLst>
                              <p:par>
                                <p:cTn id="2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稻壳儿小白白(http://dwz.cn/Wu2UP)"/>
          <p:cNvSpPr>
            <a:spLocks noChangeAspect="1"/>
          </p:cNvSpPr>
          <p:nvPr/>
        </p:nvSpPr>
        <p:spPr bwMode="auto">
          <a:xfrm>
            <a:off x="6700850" y="3177322"/>
            <a:ext cx="1938337" cy="1908175"/>
          </a:xfrm>
          <a:custGeom>
            <a:avLst/>
            <a:gdLst>
              <a:gd name="T0" fmla="*/ 1938337 w 145"/>
              <a:gd name="T1" fmla="*/ 987447 h 143"/>
              <a:gd name="T2" fmla="*/ 1777923 w 145"/>
              <a:gd name="T3" fmla="*/ 1174262 h 143"/>
              <a:gd name="T4" fmla="*/ 106943 w 145"/>
              <a:gd name="T5" fmla="*/ 1908175 h 143"/>
              <a:gd name="T6" fmla="*/ 26736 w 145"/>
              <a:gd name="T7" fmla="*/ 1881487 h 143"/>
              <a:gd name="T8" fmla="*/ 0 w 145"/>
              <a:gd name="T9" fmla="*/ 1801424 h 143"/>
              <a:gd name="T10" fmla="*/ 80207 w 145"/>
              <a:gd name="T11" fmla="*/ 1441139 h 143"/>
              <a:gd name="T12" fmla="*/ 668392 w 145"/>
              <a:gd name="T13" fmla="*/ 974103 h 143"/>
              <a:gd name="T14" fmla="*/ 280725 w 145"/>
              <a:gd name="T15" fmla="*/ 587131 h 143"/>
              <a:gd name="T16" fmla="*/ 387667 w 145"/>
              <a:gd name="T17" fmla="*/ 106751 h 143"/>
              <a:gd name="T18" fmla="*/ 481242 w 145"/>
              <a:gd name="T19" fmla="*/ 13344 h 143"/>
              <a:gd name="T20" fmla="*/ 588185 w 145"/>
              <a:gd name="T21" fmla="*/ 40032 h 143"/>
              <a:gd name="T22" fmla="*/ 1844762 w 145"/>
              <a:gd name="T23" fmla="*/ 813977 h 143"/>
              <a:gd name="T24" fmla="*/ 1938337 w 145"/>
              <a:gd name="T25" fmla="*/ 987447 h 14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45"/>
              <a:gd name="T40" fmla="*/ 0 h 143"/>
              <a:gd name="T41" fmla="*/ 145 w 145"/>
              <a:gd name="T42" fmla="*/ 143 h 14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45" h="143">
                <a:moveTo>
                  <a:pt x="145" y="74"/>
                </a:moveTo>
                <a:cubicBezTo>
                  <a:pt x="145" y="82"/>
                  <a:pt x="133" y="88"/>
                  <a:pt x="133" y="88"/>
                </a:cubicBezTo>
                <a:cubicBezTo>
                  <a:pt x="8" y="143"/>
                  <a:pt x="8" y="143"/>
                  <a:pt x="8" y="143"/>
                </a:cubicBezTo>
                <a:cubicBezTo>
                  <a:pt x="8" y="143"/>
                  <a:pt x="4" y="143"/>
                  <a:pt x="2" y="141"/>
                </a:cubicBezTo>
                <a:cubicBezTo>
                  <a:pt x="0" y="139"/>
                  <a:pt x="0" y="135"/>
                  <a:pt x="0" y="135"/>
                </a:cubicBezTo>
                <a:cubicBezTo>
                  <a:pt x="6" y="108"/>
                  <a:pt x="6" y="108"/>
                  <a:pt x="6" y="108"/>
                </a:cubicBezTo>
                <a:cubicBezTo>
                  <a:pt x="6" y="108"/>
                  <a:pt x="50" y="92"/>
                  <a:pt x="50" y="73"/>
                </a:cubicBezTo>
                <a:cubicBezTo>
                  <a:pt x="49" y="57"/>
                  <a:pt x="21" y="44"/>
                  <a:pt x="21" y="44"/>
                </a:cubicBezTo>
                <a:cubicBezTo>
                  <a:pt x="29" y="8"/>
                  <a:pt x="29" y="8"/>
                  <a:pt x="29" y="8"/>
                </a:cubicBezTo>
                <a:cubicBezTo>
                  <a:pt x="29" y="8"/>
                  <a:pt x="31" y="3"/>
                  <a:pt x="36" y="1"/>
                </a:cubicBezTo>
                <a:cubicBezTo>
                  <a:pt x="40" y="0"/>
                  <a:pt x="44" y="3"/>
                  <a:pt x="44" y="3"/>
                </a:cubicBezTo>
                <a:cubicBezTo>
                  <a:pt x="138" y="61"/>
                  <a:pt x="138" y="61"/>
                  <a:pt x="138" y="61"/>
                </a:cubicBezTo>
                <a:cubicBezTo>
                  <a:pt x="138" y="61"/>
                  <a:pt x="145" y="65"/>
                  <a:pt x="145" y="74"/>
                </a:cubicBezTo>
                <a:close/>
              </a:path>
            </a:pathLst>
          </a:custGeom>
          <a:solidFill>
            <a:srgbClr val="2F5B50"/>
          </a:solidFill>
          <a:ln>
            <a:noFill/>
          </a:ln>
        </p:spPr>
        <p:txBody>
          <a:bodyPr lIns="91404" tIns="45718" rIns="91404" bIns="45718" anchor="ctr"/>
          <a:lstStyle/>
          <a:p>
            <a:pPr defTabSz="91376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1747" name="稻壳儿小白白(http://dwz.cn/Wu2UP)"/>
          <p:cNvSpPr/>
          <p:nvPr/>
        </p:nvSpPr>
        <p:spPr bwMode="auto">
          <a:xfrm>
            <a:off x="5702299" y="3417023"/>
            <a:ext cx="1481139" cy="1458912"/>
          </a:xfrm>
          <a:custGeom>
            <a:avLst/>
            <a:gdLst>
              <a:gd name="T0" fmla="*/ 1481139 w 145"/>
              <a:gd name="T1" fmla="*/ 754961 h 143"/>
              <a:gd name="T2" fmla="*/ 1358562 w 145"/>
              <a:gd name="T3" fmla="*/ 897792 h 143"/>
              <a:gd name="T4" fmla="*/ 81718 w 145"/>
              <a:gd name="T5" fmla="*/ 1458912 h 143"/>
              <a:gd name="T6" fmla="*/ 20430 w 145"/>
              <a:gd name="T7" fmla="*/ 1438508 h 143"/>
              <a:gd name="T8" fmla="*/ 0 w 145"/>
              <a:gd name="T9" fmla="*/ 1377295 h 143"/>
              <a:gd name="T10" fmla="*/ 61289 w 145"/>
              <a:gd name="T11" fmla="*/ 1101836 h 143"/>
              <a:gd name="T12" fmla="*/ 510738 w 145"/>
              <a:gd name="T13" fmla="*/ 744759 h 143"/>
              <a:gd name="T14" fmla="*/ 214510 w 145"/>
              <a:gd name="T15" fmla="*/ 448896 h 143"/>
              <a:gd name="T16" fmla="*/ 296228 w 145"/>
              <a:gd name="T17" fmla="*/ 81617 h 143"/>
              <a:gd name="T18" fmla="*/ 367731 w 145"/>
              <a:gd name="T19" fmla="*/ 10202 h 143"/>
              <a:gd name="T20" fmla="*/ 449449 w 145"/>
              <a:gd name="T21" fmla="*/ 30607 h 143"/>
              <a:gd name="T22" fmla="*/ 1409636 w 145"/>
              <a:gd name="T23" fmla="*/ 622333 h 143"/>
              <a:gd name="T24" fmla="*/ 1481139 w 145"/>
              <a:gd name="T25" fmla="*/ 754961 h 14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45"/>
              <a:gd name="T40" fmla="*/ 0 h 143"/>
              <a:gd name="T41" fmla="*/ 145 w 145"/>
              <a:gd name="T42" fmla="*/ 143 h 14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45" h="143">
                <a:moveTo>
                  <a:pt x="145" y="74"/>
                </a:moveTo>
                <a:cubicBezTo>
                  <a:pt x="145" y="82"/>
                  <a:pt x="133" y="88"/>
                  <a:pt x="133" y="88"/>
                </a:cubicBezTo>
                <a:cubicBezTo>
                  <a:pt x="8" y="143"/>
                  <a:pt x="8" y="143"/>
                  <a:pt x="8" y="143"/>
                </a:cubicBezTo>
                <a:cubicBezTo>
                  <a:pt x="8" y="143"/>
                  <a:pt x="4" y="143"/>
                  <a:pt x="2" y="141"/>
                </a:cubicBezTo>
                <a:cubicBezTo>
                  <a:pt x="0" y="139"/>
                  <a:pt x="0" y="135"/>
                  <a:pt x="0" y="135"/>
                </a:cubicBezTo>
                <a:cubicBezTo>
                  <a:pt x="6" y="108"/>
                  <a:pt x="6" y="108"/>
                  <a:pt x="6" y="108"/>
                </a:cubicBezTo>
                <a:cubicBezTo>
                  <a:pt x="6" y="108"/>
                  <a:pt x="50" y="92"/>
                  <a:pt x="50" y="73"/>
                </a:cubicBezTo>
                <a:cubicBezTo>
                  <a:pt x="49" y="57"/>
                  <a:pt x="21" y="44"/>
                  <a:pt x="21" y="44"/>
                </a:cubicBezTo>
                <a:cubicBezTo>
                  <a:pt x="29" y="8"/>
                  <a:pt x="29" y="8"/>
                  <a:pt x="29" y="8"/>
                </a:cubicBezTo>
                <a:cubicBezTo>
                  <a:pt x="29" y="8"/>
                  <a:pt x="31" y="3"/>
                  <a:pt x="36" y="1"/>
                </a:cubicBezTo>
                <a:cubicBezTo>
                  <a:pt x="40" y="0"/>
                  <a:pt x="44" y="3"/>
                  <a:pt x="44" y="3"/>
                </a:cubicBezTo>
                <a:cubicBezTo>
                  <a:pt x="138" y="61"/>
                  <a:pt x="138" y="61"/>
                  <a:pt x="138" y="61"/>
                </a:cubicBezTo>
                <a:cubicBezTo>
                  <a:pt x="138" y="61"/>
                  <a:pt x="145" y="65"/>
                  <a:pt x="145" y="74"/>
                </a:cubicBezTo>
                <a:close/>
              </a:path>
            </a:pathLst>
          </a:custGeom>
          <a:solidFill>
            <a:srgbClr val="2F5B50"/>
          </a:solidFill>
          <a:ln>
            <a:noFill/>
          </a:ln>
        </p:spPr>
        <p:txBody>
          <a:bodyPr lIns="91404" tIns="45718" rIns="91404" bIns="45718" anchor="ctr"/>
          <a:lstStyle/>
          <a:p>
            <a:pPr defTabSz="91376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1748" name="稻壳儿小白白(http://dwz.cn/Wu2UP)"/>
          <p:cNvSpPr/>
          <p:nvPr/>
        </p:nvSpPr>
        <p:spPr bwMode="auto">
          <a:xfrm>
            <a:off x="4783138" y="3536096"/>
            <a:ext cx="1295400" cy="1265239"/>
          </a:xfrm>
          <a:custGeom>
            <a:avLst/>
            <a:gdLst>
              <a:gd name="T0" fmla="*/ 1295400 w 127"/>
              <a:gd name="T1" fmla="*/ 653027 h 124"/>
              <a:gd name="T2" fmla="*/ 1193400 w 127"/>
              <a:gd name="T3" fmla="*/ 775469 h 124"/>
              <a:gd name="T4" fmla="*/ 81600 w 127"/>
              <a:gd name="T5" fmla="*/ 1265239 h 124"/>
              <a:gd name="T6" fmla="*/ 20400 w 127"/>
              <a:gd name="T7" fmla="*/ 1255035 h 124"/>
              <a:gd name="T8" fmla="*/ 10200 w 127"/>
              <a:gd name="T9" fmla="*/ 1204018 h 124"/>
              <a:gd name="T10" fmla="*/ 61200 w 127"/>
              <a:gd name="T11" fmla="*/ 959133 h 124"/>
              <a:gd name="T12" fmla="*/ 397800 w 127"/>
              <a:gd name="T13" fmla="*/ 632620 h 124"/>
              <a:gd name="T14" fmla="*/ 193800 w 127"/>
              <a:gd name="T15" fmla="*/ 387735 h 124"/>
              <a:gd name="T16" fmla="*/ 265200 w 127"/>
              <a:gd name="T17" fmla="*/ 61221 h 124"/>
              <a:gd name="T18" fmla="*/ 326400 w 127"/>
              <a:gd name="T19" fmla="*/ 10204 h 124"/>
              <a:gd name="T20" fmla="*/ 397800 w 127"/>
              <a:gd name="T21" fmla="*/ 20407 h 124"/>
              <a:gd name="T22" fmla="*/ 1234200 w 127"/>
              <a:gd name="T23" fmla="*/ 530584 h 124"/>
              <a:gd name="T24" fmla="*/ 1295400 w 127"/>
              <a:gd name="T25" fmla="*/ 653027 h 12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7"/>
              <a:gd name="T40" fmla="*/ 0 h 124"/>
              <a:gd name="T41" fmla="*/ 127 w 127"/>
              <a:gd name="T42" fmla="*/ 124 h 12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7" h="124">
                <a:moveTo>
                  <a:pt x="127" y="64"/>
                </a:moveTo>
                <a:cubicBezTo>
                  <a:pt x="127" y="71"/>
                  <a:pt x="117" y="76"/>
                  <a:pt x="117" y="76"/>
                </a:cubicBezTo>
                <a:cubicBezTo>
                  <a:pt x="8" y="124"/>
                  <a:pt x="8" y="124"/>
                  <a:pt x="8" y="124"/>
                </a:cubicBezTo>
                <a:cubicBezTo>
                  <a:pt x="8" y="124"/>
                  <a:pt x="4" y="124"/>
                  <a:pt x="2" y="123"/>
                </a:cubicBezTo>
                <a:cubicBezTo>
                  <a:pt x="0" y="121"/>
                  <a:pt x="1" y="118"/>
                  <a:pt x="1" y="118"/>
                </a:cubicBezTo>
                <a:cubicBezTo>
                  <a:pt x="6" y="94"/>
                  <a:pt x="6" y="94"/>
                  <a:pt x="6" y="94"/>
                </a:cubicBezTo>
                <a:cubicBezTo>
                  <a:pt x="6" y="94"/>
                  <a:pt x="39" y="81"/>
                  <a:pt x="39" y="62"/>
                </a:cubicBezTo>
                <a:cubicBezTo>
                  <a:pt x="40" y="48"/>
                  <a:pt x="19" y="38"/>
                  <a:pt x="19" y="38"/>
                </a:cubicBezTo>
                <a:cubicBezTo>
                  <a:pt x="26" y="6"/>
                  <a:pt x="26" y="6"/>
                  <a:pt x="26" y="6"/>
                </a:cubicBezTo>
                <a:cubicBezTo>
                  <a:pt x="26" y="6"/>
                  <a:pt x="28" y="2"/>
                  <a:pt x="32" y="1"/>
                </a:cubicBezTo>
                <a:cubicBezTo>
                  <a:pt x="36" y="0"/>
                  <a:pt x="39" y="2"/>
                  <a:pt x="39" y="2"/>
                </a:cubicBezTo>
                <a:cubicBezTo>
                  <a:pt x="121" y="52"/>
                  <a:pt x="121" y="52"/>
                  <a:pt x="121" y="52"/>
                </a:cubicBezTo>
                <a:cubicBezTo>
                  <a:pt x="121" y="52"/>
                  <a:pt x="127" y="57"/>
                  <a:pt x="127" y="64"/>
                </a:cubicBezTo>
                <a:close/>
              </a:path>
            </a:pathLst>
          </a:custGeom>
          <a:solidFill>
            <a:srgbClr val="2F5B50"/>
          </a:solidFill>
          <a:ln>
            <a:noFill/>
          </a:ln>
        </p:spPr>
        <p:txBody>
          <a:bodyPr lIns="91404" tIns="45718" rIns="91404" bIns="45718" anchor="ctr"/>
          <a:lstStyle/>
          <a:p>
            <a:pPr defTabSz="91376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1749" name="稻壳儿小白白(http://dwz.cn/Wu2UP)"/>
          <p:cNvSpPr/>
          <p:nvPr/>
        </p:nvSpPr>
        <p:spPr bwMode="auto">
          <a:xfrm>
            <a:off x="4060825" y="3663085"/>
            <a:ext cx="1028700" cy="1041400"/>
          </a:xfrm>
          <a:custGeom>
            <a:avLst/>
            <a:gdLst>
              <a:gd name="T0" fmla="*/ 152777 w 101"/>
              <a:gd name="T1" fmla="*/ 316504 h 102"/>
              <a:gd name="T2" fmla="*/ 213888 w 101"/>
              <a:gd name="T3" fmla="*/ 51049 h 102"/>
              <a:gd name="T4" fmla="*/ 264814 w 101"/>
              <a:gd name="T5" fmla="*/ 10210 h 102"/>
              <a:gd name="T6" fmla="*/ 325925 w 101"/>
              <a:gd name="T7" fmla="*/ 20420 h 102"/>
              <a:gd name="T8" fmla="*/ 967589 w 101"/>
              <a:gd name="T9" fmla="*/ 418602 h 102"/>
              <a:gd name="T10" fmla="*/ 1028700 w 101"/>
              <a:gd name="T11" fmla="*/ 520700 h 102"/>
              <a:gd name="T12" fmla="*/ 957404 w 101"/>
              <a:gd name="T13" fmla="*/ 643218 h 102"/>
              <a:gd name="T14" fmla="*/ 61111 w 101"/>
              <a:gd name="T15" fmla="*/ 1041400 h 102"/>
              <a:gd name="T16" fmla="*/ 20370 w 101"/>
              <a:gd name="T17" fmla="*/ 1031190 h 102"/>
              <a:gd name="T18" fmla="*/ 0 w 101"/>
              <a:gd name="T19" fmla="*/ 990351 h 102"/>
              <a:gd name="T20" fmla="*/ 50926 w 101"/>
              <a:gd name="T21" fmla="*/ 786155 h 102"/>
              <a:gd name="T22" fmla="*/ 152777 w 101"/>
              <a:gd name="T23" fmla="*/ 316504 h 10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01"/>
              <a:gd name="T37" fmla="*/ 0 h 102"/>
              <a:gd name="T38" fmla="*/ 101 w 101"/>
              <a:gd name="T39" fmla="*/ 102 h 10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01" h="102">
                <a:moveTo>
                  <a:pt x="15" y="31"/>
                </a:moveTo>
                <a:cubicBezTo>
                  <a:pt x="21" y="5"/>
                  <a:pt x="21" y="5"/>
                  <a:pt x="21" y="5"/>
                </a:cubicBezTo>
                <a:cubicBezTo>
                  <a:pt x="21" y="5"/>
                  <a:pt x="22" y="2"/>
                  <a:pt x="26" y="1"/>
                </a:cubicBezTo>
                <a:cubicBezTo>
                  <a:pt x="29" y="0"/>
                  <a:pt x="32" y="2"/>
                  <a:pt x="32" y="2"/>
                </a:cubicBezTo>
                <a:cubicBezTo>
                  <a:pt x="95" y="41"/>
                  <a:pt x="95" y="41"/>
                  <a:pt x="95" y="41"/>
                </a:cubicBezTo>
                <a:cubicBezTo>
                  <a:pt x="95" y="41"/>
                  <a:pt x="101" y="46"/>
                  <a:pt x="101" y="51"/>
                </a:cubicBezTo>
                <a:cubicBezTo>
                  <a:pt x="101" y="60"/>
                  <a:pt x="94" y="63"/>
                  <a:pt x="94" y="63"/>
                </a:cubicBezTo>
                <a:cubicBezTo>
                  <a:pt x="6" y="102"/>
                  <a:pt x="6" y="102"/>
                  <a:pt x="6" y="102"/>
                </a:cubicBezTo>
                <a:cubicBezTo>
                  <a:pt x="6" y="102"/>
                  <a:pt x="3" y="102"/>
                  <a:pt x="2" y="101"/>
                </a:cubicBezTo>
                <a:cubicBezTo>
                  <a:pt x="0" y="99"/>
                  <a:pt x="0" y="97"/>
                  <a:pt x="0" y="97"/>
                </a:cubicBezTo>
                <a:cubicBezTo>
                  <a:pt x="5" y="77"/>
                  <a:pt x="5" y="77"/>
                  <a:pt x="5" y="77"/>
                </a:cubicBezTo>
                <a:lnTo>
                  <a:pt x="15" y="31"/>
                </a:lnTo>
                <a:close/>
              </a:path>
            </a:pathLst>
          </a:custGeom>
          <a:solidFill>
            <a:srgbClr val="2F5B50"/>
          </a:solidFill>
          <a:ln>
            <a:noFill/>
          </a:ln>
        </p:spPr>
        <p:txBody>
          <a:bodyPr lIns="91404" tIns="45718" rIns="91404" bIns="45718" anchor="ctr"/>
          <a:lstStyle/>
          <a:p>
            <a:pPr defTabSz="91376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1750" name="稻壳儿小白白(http://dwz.cn/Wu2UP)"/>
          <p:cNvSpPr/>
          <p:nvPr/>
        </p:nvSpPr>
        <p:spPr bwMode="auto">
          <a:xfrm>
            <a:off x="8035926" y="3417023"/>
            <a:ext cx="2549525" cy="450851"/>
          </a:xfrm>
          <a:custGeom>
            <a:avLst/>
            <a:gdLst>
              <a:gd name="T0" fmla="*/ 0 w 1600200"/>
              <a:gd name="T1" fmla="*/ 287339 h 552450"/>
              <a:gd name="T2" fmla="*/ 273163 w 1600200"/>
              <a:gd name="T3" fmla="*/ 0 h 552450"/>
              <a:gd name="T4" fmla="*/ 2549525 w 1600200"/>
              <a:gd name="T5" fmla="*/ 0 h 552450"/>
              <a:gd name="T6" fmla="*/ 0 60000 65536"/>
              <a:gd name="T7" fmla="*/ 0 60000 65536"/>
              <a:gd name="T8" fmla="*/ 0 60000 65536"/>
              <a:gd name="T9" fmla="*/ 0 w 1600200"/>
              <a:gd name="T10" fmla="*/ 0 h 552450"/>
              <a:gd name="T11" fmla="*/ 1600200 w 1600200"/>
              <a:gd name="T12" fmla="*/ 552450 h 5524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00200" h="552450">
                <a:moveTo>
                  <a:pt x="0" y="552450"/>
                </a:moveTo>
                <a:lnTo>
                  <a:pt x="171450" y="0"/>
                </a:lnTo>
                <a:lnTo>
                  <a:pt x="1600200" y="0"/>
                </a:lnTo>
              </a:path>
            </a:pathLst>
          </a:custGeom>
          <a:noFill/>
          <a:ln w="12700">
            <a:solidFill>
              <a:schemeClr val="tx1">
                <a:lumMod val="85000"/>
                <a:lumOff val="15000"/>
              </a:schemeClr>
            </a:solidFill>
            <a:round/>
            <a:headEnd type="oval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04" tIns="45718" rIns="91404" bIns="45718" anchor="ctr"/>
          <a:lstStyle/>
          <a:p>
            <a:pPr defTabSz="91376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1751" name="稻壳儿小白白(http://dwz.cn/Wu2UP)"/>
          <p:cNvSpPr/>
          <p:nvPr/>
        </p:nvSpPr>
        <p:spPr bwMode="auto">
          <a:xfrm flipH="1">
            <a:off x="1789113" y="3888511"/>
            <a:ext cx="2551112" cy="287339"/>
          </a:xfrm>
          <a:custGeom>
            <a:avLst/>
            <a:gdLst>
              <a:gd name="T0" fmla="*/ 0 w 1600200"/>
              <a:gd name="T1" fmla="*/ 287339 h 552450"/>
              <a:gd name="T2" fmla="*/ 273333 w 1600200"/>
              <a:gd name="T3" fmla="*/ 0 h 552450"/>
              <a:gd name="T4" fmla="*/ 2551112 w 1600200"/>
              <a:gd name="T5" fmla="*/ 0 h 552450"/>
              <a:gd name="T6" fmla="*/ 0 60000 65536"/>
              <a:gd name="T7" fmla="*/ 0 60000 65536"/>
              <a:gd name="T8" fmla="*/ 0 60000 65536"/>
              <a:gd name="T9" fmla="*/ 0 w 1600200"/>
              <a:gd name="T10" fmla="*/ 0 h 552450"/>
              <a:gd name="T11" fmla="*/ 1600200 w 1600200"/>
              <a:gd name="T12" fmla="*/ 552450 h 5524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00200" h="552450">
                <a:moveTo>
                  <a:pt x="0" y="552450"/>
                </a:moveTo>
                <a:lnTo>
                  <a:pt x="171450" y="0"/>
                </a:lnTo>
                <a:lnTo>
                  <a:pt x="1600200" y="0"/>
                </a:lnTo>
              </a:path>
            </a:pathLst>
          </a:custGeom>
          <a:noFill/>
          <a:ln w="12700">
            <a:solidFill>
              <a:schemeClr val="tx1">
                <a:lumMod val="85000"/>
                <a:lumOff val="15000"/>
              </a:schemeClr>
            </a:solidFill>
            <a:round/>
            <a:headEnd type="oval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04" tIns="45718" rIns="91404" bIns="45718" anchor="ctr"/>
          <a:lstStyle/>
          <a:p>
            <a:pPr defTabSz="91376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1752" name="稻壳儿小白白(http://dwz.cn/Wu2UP)"/>
          <p:cNvSpPr/>
          <p:nvPr/>
        </p:nvSpPr>
        <p:spPr bwMode="auto">
          <a:xfrm>
            <a:off x="6443664" y="2615045"/>
            <a:ext cx="963641" cy="1267116"/>
          </a:xfrm>
          <a:custGeom>
            <a:avLst/>
            <a:gdLst>
              <a:gd name="T0" fmla="*/ 0 w 647700"/>
              <a:gd name="T1" fmla="*/ 1001712 h 965200"/>
              <a:gd name="T2" fmla="*/ 105584 w 647700"/>
              <a:gd name="T3" fmla="*/ 540397 h 965200"/>
              <a:gd name="T4" fmla="*/ 673100 w 647700"/>
              <a:gd name="T5" fmla="*/ 0 h 965200"/>
              <a:gd name="T6" fmla="*/ 0 60000 65536"/>
              <a:gd name="T7" fmla="*/ 0 60000 65536"/>
              <a:gd name="T8" fmla="*/ 0 60000 65536"/>
              <a:gd name="T9" fmla="*/ 0 w 647700"/>
              <a:gd name="T10" fmla="*/ 0 h 965200"/>
              <a:gd name="T11" fmla="*/ 647700 w 647700"/>
              <a:gd name="T12" fmla="*/ 965200 h 965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7700" h="965200">
                <a:moveTo>
                  <a:pt x="0" y="965200"/>
                </a:moveTo>
                <a:lnTo>
                  <a:pt x="101600" y="520700"/>
                </a:lnTo>
                <a:lnTo>
                  <a:pt x="647700" y="0"/>
                </a:lnTo>
              </a:path>
            </a:pathLst>
          </a:custGeom>
          <a:noFill/>
          <a:ln w="12700">
            <a:solidFill>
              <a:schemeClr val="tx1">
                <a:lumMod val="85000"/>
                <a:lumOff val="15000"/>
              </a:schemeClr>
            </a:solidFill>
            <a:round/>
            <a:headEnd type="oval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04" tIns="45718" rIns="91404" bIns="45718" anchor="ctr"/>
          <a:lstStyle/>
          <a:p>
            <a:pPr defTabSz="91376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1753" name="稻壳儿小白白(http://dwz.cn/Wu2UP)"/>
          <p:cNvSpPr/>
          <p:nvPr/>
        </p:nvSpPr>
        <p:spPr bwMode="auto">
          <a:xfrm flipH="1">
            <a:off x="4926811" y="2615045"/>
            <a:ext cx="477042" cy="1260768"/>
          </a:xfrm>
          <a:custGeom>
            <a:avLst/>
            <a:gdLst>
              <a:gd name="T0" fmla="*/ 0 w 647700"/>
              <a:gd name="T1" fmla="*/ 1003300 h 965200"/>
              <a:gd name="T2" fmla="*/ 105584 w 647700"/>
              <a:gd name="T3" fmla="*/ 541254 h 965200"/>
              <a:gd name="T4" fmla="*/ 673100 w 647700"/>
              <a:gd name="T5" fmla="*/ 0 h 965200"/>
              <a:gd name="T6" fmla="*/ 0 60000 65536"/>
              <a:gd name="T7" fmla="*/ 0 60000 65536"/>
              <a:gd name="T8" fmla="*/ 0 60000 65536"/>
              <a:gd name="T9" fmla="*/ 0 w 647700"/>
              <a:gd name="T10" fmla="*/ 0 h 965200"/>
              <a:gd name="T11" fmla="*/ 647700 w 647700"/>
              <a:gd name="T12" fmla="*/ 965200 h 965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7700" h="965200">
                <a:moveTo>
                  <a:pt x="0" y="965200"/>
                </a:moveTo>
                <a:lnTo>
                  <a:pt x="101600" y="520700"/>
                </a:lnTo>
                <a:lnTo>
                  <a:pt x="647700" y="0"/>
                </a:lnTo>
              </a:path>
            </a:pathLst>
          </a:custGeom>
          <a:noFill/>
          <a:ln w="12700">
            <a:solidFill>
              <a:schemeClr val="tx1">
                <a:lumMod val="85000"/>
                <a:lumOff val="15000"/>
              </a:schemeClr>
            </a:solidFill>
            <a:round/>
            <a:headEnd type="oval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04" tIns="45718" rIns="91404" bIns="45718" anchor="ctr"/>
          <a:lstStyle/>
          <a:p>
            <a:pPr defTabSz="91376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1766" name="稻壳儿小白白(http://dwz.cn/Wu2UP)"/>
          <p:cNvSpPr txBox="1">
            <a:spLocks noChangeArrowheads="1"/>
          </p:cNvSpPr>
          <p:nvPr/>
        </p:nvSpPr>
        <p:spPr bwMode="auto">
          <a:xfrm>
            <a:off x="475176" y="1448566"/>
            <a:ext cx="4576542" cy="3100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285750" indent="-28575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u"/>
            </a:pPr>
            <a:r>
              <a:rPr lang="zh-CN" altLang="zh-CN" sz="1600" dirty="0" smtClean="0">
                <a:solidFill>
                  <a:srgbClr val="C00000"/>
                </a:solidFill>
              </a:rPr>
              <a:t>巡逻员</a:t>
            </a:r>
            <a:r>
              <a:rPr lang="zh-CN" altLang="zh-CN" sz="1600" dirty="0"/>
              <a:t>发现</a:t>
            </a:r>
            <a:r>
              <a:rPr lang="en-US" altLang="zh-CN" sz="1600" dirty="0"/>
              <a:t> B</a:t>
            </a:r>
            <a:r>
              <a:rPr lang="zh-CN" altLang="zh-CN" sz="1600" dirty="0"/>
              <a:t>区</a:t>
            </a:r>
            <a:r>
              <a:rPr lang="en-US" altLang="zh-CN" sz="1600" dirty="0"/>
              <a:t>2</a:t>
            </a:r>
            <a:r>
              <a:rPr lang="zh-CN" altLang="zh-CN" sz="1600" dirty="0"/>
              <a:t>楼东侧楼道垃圾桶起火，火势蔓延至</a:t>
            </a:r>
            <a:r>
              <a:rPr lang="en-US" altLang="zh-CN" sz="1600" dirty="0"/>
              <a:t>201</a:t>
            </a:r>
            <a:r>
              <a:rPr lang="zh-CN" altLang="en-US" sz="1600" dirty="0"/>
              <a:t>房间</a:t>
            </a:r>
            <a:r>
              <a:rPr lang="zh-CN" altLang="zh-CN" sz="1600" dirty="0"/>
              <a:t>，</a:t>
            </a:r>
            <a:r>
              <a:rPr lang="en-US" altLang="zh-CN" sz="1600" dirty="0">
                <a:solidFill>
                  <a:srgbClr val="FF0000"/>
                </a:solidFill>
              </a:rPr>
              <a:t>1</a:t>
            </a:r>
            <a:r>
              <a:rPr lang="zh-CN" altLang="zh-CN" sz="1600" dirty="0">
                <a:solidFill>
                  <a:srgbClr val="FF0000"/>
                </a:solidFill>
              </a:rPr>
              <a:t>人</a:t>
            </a:r>
            <a:r>
              <a:rPr lang="zh-CN" altLang="zh-CN" sz="1600" dirty="0"/>
              <a:t>被困房间内</a:t>
            </a:r>
            <a:r>
              <a:rPr lang="zh-CN" altLang="en-US" sz="1600" dirty="0"/>
              <a:t>；立即将情况反馈给</a:t>
            </a:r>
            <a:r>
              <a:rPr lang="zh-CN" altLang="en-US" sz="1600" dirty="0" smtClean="0"/>
              <a:t>值班员；</a:t>
            </a:r>
            <a:endParaRPr lang="en-US" altLang="zh-CN" sz="1600" dirty="0" smtClean="0"/>
          </a:p>
          <a:p>
            <a:pPr marL="285750" indent="-28575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u"/>
            </a:pPr>
            <a:r>
              <a:rPr lang="zh-CN" altLang="zh-CN" sz="1600" dirty="0">
                <a:solidFill>
                  <a:srgbClr val="C00000"/>
                </a:solidFill>
              </a:rPr>
              <a:t>巡逻员</a:t>
            </a:r>
            <a:r>
              <a:rPr lang="zh-CN" altLang="zh-CN" sz="1600" dirty="0"/>
              <a:t>随即按下本层手动火灾报警按钮，组织人员利用就近灭火器（每楼层楼梯口都配置</a:t>
            </a:r>
            <a:r>
              <a:rPr lang="en-US" altLang="zh-CN" sz="1600" dirty="0"/>
              <a:t>2</a:t>
            </a:r>
            <a:r>
              <a:rPr lang="zh-CN" altLang="zh-CN" sz="1600" dirty="0"/>
              <a:t>具灭火器）进行</a:t>
            </a:r>
            <a:r>
              <a:rPr lang="zh-CN" altLang="zh-CN" sz="1600" dirty="0" smtClean="0"/>
              <a:t>扑救</a:t>
            </a:r>
            <a:r>
              <a:rPr lang="zh-CN" altLang="en-US" sz="1600" dirty="0" smtClean="0"/>
              <a:t>。</a:t>
            </a:r>
            <a:endParaRPr lang="en-US" altLang="zh-CN" sz="1600" dirty="0"/>
          </a:p>
          <a:p>
            <a:pPr marL="285750" indent="-28575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u"/>
            </a:pPr>
            <a:endParaRPr lang="en-US" altLang="zh-CN" sz="1600" b="1" dirty="0">
              <a:solidFill>
                <a:srgbClr val="445469"/>
              </a:solidFill>
              <a:sym typeface="Arial" panose="020B0604020202020204" pitchFamily="34" charset="0"/>
            </a:endParaRPr>
          </a:p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en-US" sz="1600" b="1" dirty="0">
              <a:solidFill>
                <a:srgbClr val="445469"/>
              </a:solidFill>
              <a:sym typeface="Arial" panose="020B0604020202020204" pitchFamily="34" charset="0"/>
            </a:endParaRPr>
          </a:p>
        </p:txBody>
      </p:sp>
      <p:sp>
        <p:nvSpPr>
          <p:cNvPr id="31768" name="稻壳儿小白白(http://dwz.cn/Wu2UP)"/>
          <p:cNvSpPr txBox="1">
            <a:spLocks noChangeArrowheads="1"/>
          </p:cNvSpPr>
          <p:nvPr/>
        </p:nvSpPr>
        <p:spPr bwMode="auto">
          <a:xfrm>
            <a:off x="7546424" y="1449144"/>
            <a:ext cx="4057962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285750" indent="-28575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u"/>
            </a:pPr>
            <a:r>
              <a:rPr lang="zh-CN" altLang="zh-CN" sz="1600" dirty="0" smtClean="0"/>
              <a:t>与此同时</a:t>
            </a:r>
            <a:r>
              <a:rPr lang="zh-CN" altLang="zh-CN" sz="1600" dirty="0"/>
              <a:t>，</a:t>
            </a:r>
            <a:r>
              <a:rPr lang="zh-CN" altLang="zh-CN" sz="1600" dirty="0">
                <a:solidFill>
                  <a:srgbClr val="C00000"/>
                </a:solidFill>
              </a:rPr>
              <a:t>值班员</a:t>
            </a:r>
            <a:r>
              <a:rPr lang="zh-CN" altLang="zh-CN" sz="1600" dirty="0"/>
              <a:t>将火警信息通知工程安保经理</a:t>
            </a:r>
            <a:r>
              <a:rPr lang="zh-CN" altLang="en-US" sz="1600" dirty="0" smtClean="0"/>
              <a:t>；</a:t>
            </a:r>
            <a:endParaRPr lang="en-US" altLang="zh-CN" sz="1600" dirty="0" smtClean="0"/>
          </a:p>
          <a:p>
            <a:pPr marL="285750" indent="-28575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u"/>
            </a:pPr>
            <a:r>
              <a:rPr lang="zh-CN" altLang="zh-CN" sz="1600" dirty="0">
                <a:sym typeface="+mn-ea"/>
              </a:rPr>
              <a:t>工程安保经理</a:t>
            </a:r>
            <a:r>
              <a:rPr lang="zh-CN" altLang="zh-CN" sz="1600" dirty="0"/>
              <a:t>确认火灾发生，立即向</a:t>
            </a:r>
            <a:r>
              <a:rPr lang="zh-CN" altLang="zh-CN" sz="1600" dirty="0">
                <a:solidFill>
                  <a:srgbClr val="C00000"/>
                </a:solidFill>
              </a:rPr>
              <a:t>报警联络组组长</a:t>
            </a:r>
            <a:r>
              <a:rPr lang="zh-CN" altLang="zh-CN" sz="1600" dirty="0" smtClean="0"/>
              <a:t>报告</a:t>
            </a:r>
            <a:r>
              <a:rPr lang="zh-CN" altLang="en-US" sz="1600" dirty="0" smtClean="0"/>
              <a:t>。</a:t>
            </a:r>
            <a:endParaRPr lang="en-US" altLang="zh-CN" sz="1600" b="1" dirty="0">
              <a:solidFill>
                <a:srgbClr val="445469"/>
              </a:solidFill>
              <a:sym typeface="Arial" panose="020B0604020202020204" pitchFamily="34" charset="0"/>
            </a:endParaRPr>
          </a:p>
        </p:txBody>
      </p:sp>
      <p:sp>
        <p:nvSpPr>
          <p:cNvPr id="31770" name="稻壳儿小白白(http://dwz.cn/Wu2UP)"/>
          <p:cNvSpPr txBox="1">
            <a:spLocks noChangeArrowheads="1"/>
          </p:cNvSpPr>
          <p:nvPr/>
        </p:nvSpPr>
        <p:spPr bwMode="auto">
          <a:xfrm>
            <a:off x="8675174" y="3558651"/>
            <a:ext cx="2929212" cy="268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zh-CN"/>
            </a:defPPr>
            <a:lvl1pPr marL="285750" indent="-285750" defTabSz="1216025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u"/>
              <a:defRPr sz="1600"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defTabSz="1216025"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defTabSz="1216025"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defTabSz="1216025"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defTabSz="1216025"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r>
              <a:rPr lang="zh-CN" altLang="zh-CN" dirty="0">
                <a:solidFill>
                  <a:srgbClr val="C00000"/>
                </a:solidFill>
              </a:rPr>
              <a:t>报警联络组组长</a:t>
            </a:r>
            <a:r>
              <a:rPr lang="zh-CN" altLang="zh-CN" dirty="0"/>
              <a:t>随即赶往中心消防控制室，了解火灾情况，并向演习总指挥报告</a:t>
            </a:r>
            <a:r>
              <a:rPr lang="zh-CN" altLang="en-US" dirty="0"/>
              <a:t>；</a:t>
            </a:r>
            <a:endParaRPr lang="en-US" altLang="zh-CN" dirty="0"/>
          </a:p>
          <a:p>
            <a:r>
              <a:rPr lang="zh-CN" altLang="zh-CN" sz="1800" dirty="0">
                <a:solidFill>
                  <a:srgbClr val="C00000"/>
                </a:solidFill>
              </a:rPr>
              <a:t>演习总指挥</a:t>
            </a:r>
            <a:r>
              <a:rPr lang="zh-CN" altLang="zh-CN" dirty="0"/>
              <a:t>下达指令：“立刻启动应急疏散预案，各演习小组进入战斗位置，疏散楼内所有人员，演习正式开始。</a:t>
            </a:r>
            <a:r>
              <a:rPr lang="en-US" altLang="zh-CN" dirty="0"/>
              <a:t>”</a:t>
            </a:r>
            <a:endParaRPr lang="en-US" dirty="0">
              <a:sym typeface="Arial" panose="020B0604020202020204" pitchFamily="34" charset="0"/>
            </a:endParaRPr>
          </a:p>
        </p:txBody>
      </p:sp>
      <p:sp>
        <p:nvSpPr>
          <p:cNvPr id="31772" name="稻壳儿小白白(http://dwz.cn/Wu2UP)"/>
          <p:cNvSpPr txBox="1">
            <a:spLocks noChangeArrowheads="1"/>
          </p:cNvSpPr>
          <p:nvPr/>
        </p:nvSpPr>
        <p:spPr bwMode="auto">
          <a:xfrm>
            <a:off x="475176" y="4131409"/>
            <a:ext cx="3363415" cy="2405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285750" indent="-28575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u"/>
            </a:pPr>
            <a:r>
              <a:rPr lang="en-US" altLang="zh-CN" sz="2000" dirty="0">
                <a:solidFill>
                  <a:srgbClr val="C00000"/>
                </a:solidFill>
              </a:rPr>
              <a:t>2018</a:t>
            </a:r>
            <a:r>
              <a:rPr lang="zh-CN" altLang="zh-CN" sz="2000" dirty="0">
                <a:solidFill>
                  <a:srgbClr val="C00000"/>
                </a:solidFill>
              </a:rPr>
              <a:t>年</a:t>
            </a:r>
            <a:r>
              <a:rPr lang="en-US" altLang="zh-CN" sz="2000" dirty="0">
                <a:solidFill>
                  <a:srgbClr val="C00000"/>
                </a:solidFill>
              </a:rPr>
              <a:t>1</a:t>
            </a:r>
            <a:r>
              <a:rPr lang="zh-CN" altLang="zh-CN" sz="2000" dirty="0">
                <a:solidFill>
                  <a:srgbClr val="C00000"/>
                </a:solidFill>
              </a:rPr>
              <a:t>月</a:t>
            </a:r>
            <a:r>
              <a:rPr lang="en-US" altLang="zh-CN" sz="2000" dirty="0">
                <a:solidFill>
                  <a:srgbClr val="C00000"/>
                </a:solidFill>
              </a:rPr>
              <a:t>12</a:t>
            </a:r>
            <a:r>
              <a:rPr lang="zh-CN" altLang="zh-CN" sz="2000" dirty="0">
                <a:solidFill>
                  <a:srgbClr val="C00000"/>
                </a:solidFill>
              </a:rPr>
              <a:t>日下午</a:t>
            </a:r>
            <a:r>
              <a:rPr lang="zh-CN" altLang="zh-CN" sz="1600" dirty="0"/>
              <a:t>（演习具体</a:t>
            </a:r>
            <a:r>
              <a:rPr lang="zh-CN" altLang="zh-CN" sz="1600" dirty="0" smtClean="0"/>
              <a:t>时间</a:t>
            </a:r>
            <a:r>
              <a:rPr lang="zh-CN" altLang="en-US" sz="1600" dirty="0" smtClean="0"/>
              <a:t>点</a:t>
            </a:r>
            <a:r>
              <a:rPr lang="zh-CN" altLang="zh-CN" sz="1600" dirty="0" smtClean="0"/>
              <a:t>以</a:t>
            </a:r>
            <a:r>
              <a:rPr lang="zh-CN" altLang="zh-CN" sz="1600" dirty="0"/>
              <a:t>警报报警为准），中心消防控制室收到</a:t>
            </a:r>
            <a:r>
              <a:rPr lang="zh-CN" altLang="zh-CN" sz="1600" dirty="0" smtClean="0"/>
              <a:t>火警信号</a:t>
            </a:r>
            <a:r>
              <a:rPr lang="zh-CN" altLang="en-US" sz="1600" dirty="0" smtClean="0"/>
              <a:t>；</a:t>
            </a:r>
            <a:endParaRPr lang="en-US" altLang="zh-CN" sz="1600" dirty="0"/>
          </a:p>
          <a:p>
            <a:pPr marL="285750" indent="-28575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u"/>
            </a:pPr>
            <a:r>
              <a:rPr lang="zh-CN" altLang="zh-CN" sz="1600" dirty="0" smtClean="0">
                <a:solidFill>
                  <a:srgbClr val="C00000"/>
                </a:solidFill>
              </a:rPr>
              <a:t>值班员</a:t>
            </a:r>
            <a:r>
              <a:rPr lang="zh-CN" altLang="zh-CN" sz="1600" dirty="0"/>
              <a:t>根据火灾报警显示地址信息，立即通知巡逻人员到场</a:t>
            </a:r>
            <a:r>
              <a:rPr lang="zh-CN" altLang="zh-CN" sz="1600" dirty="0" smtClean="0"/>
              <a:t>查看</a:t>
            </a:r>
            <a:r>
              <a:rPr lang="zh-CN" altLang="en-US" sz="1600" dirty="0" smtClean="0"/>
              <a:t>。</a:t>
            </a:r>
            <a:endParaRPr lang="en-US" altLang="zh-CN" sz="1600" dirty="0"/>
          </a:p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en-US" sz="1600" b="1" dirty="0">
              <a:solidFill>
                <a:srgbClr val="445469"/>
              </a:solidFill>
              <a:sym typeface="Arial" panose="020B0604020202020204" pitchFamily="34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573770" y="151657"/>
            <a:ext cx="1595120" cy="516890"/>
          </a:xfrm>
          <a:prstGeom prst="rect">
            <a:avLst/>
          </a:prstGeom>
        </p:spPr>
        <p:txBody>
          <a:bodyPr wrap="none" lIns="86532" tIns="43263" rIns="86532" bIns="43263">
            <a:spAutoFit/>
          </a:bodyPr>
          <a:lstStyle/>
          <a:p>
            <a:pPr defTabSz="865505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0C27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演习假设</a:t>
            </a:r>
            <a:endParaRPr lang="zh-CN" altLang="en-US" dirty="0">
              <a:solidFill>
                <a:srgbClr val="0C27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MH_Others_2"/>
          <p:cNvSpPr/>
          <p:nvPr>
            <p:custDataLst>
              <p:tags r:id="rId1"/>
            </p:custDataLst>
          </p:nvPr>
        </p:nvSpPr>
        <p:spPr>
          <a:xfrm>
            <a:off x="335" y="151656"/>
            <a:ext cx="1384742" cy="474197"/>
          </a:xfrm>
          <a:prstGeom prst="rect">
            <a:avLst/>
          </a:prstGeom>
          <a:solidFill>
            <a:srgbClr val="2F5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0" tIns="45715" rIns="91430" bIns="45715" numCol="1" spcCol="0" rtlCol="0" fromWordArt="0" anchor="ctr" anchorCtr="0" forceAA="0" compatLnSpc="1">
            <a:no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sz="19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71402" y="188102"/>
            <a:ext cx="1323665" cy="441484"/>
          </a:xfrm>
          <a:prstGeom prst="rect">
            <a:avLst/>
          </a:prstGeom>
          <a:noFill/>
        </p:spPr>
        <p:txBody>
          <a:bodyPr wrap="none" lIns="86694" tIns="43347" rIns="86694" bIns="43347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30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01</a:t>
            </a:r>
            <a:endParaRPr lang="zh-CN" altLang="en-US" sz="23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4319311" y="3665827"/>
            <a:ext cx="540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3200">
                <a:solidFill>
                  <a:schemeClr val="bg1"/>
                </a:solidFill>
                <a:latin typeface="Broadway" panose="04040905080B02020502" pitchFamily="82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37" name="文本框 36"/>
          <p:cNvSpPr txBox="1"/>
          <p:nvPr/>
        </p:nvSpPr>
        <p:spPr>
          <a:xfrm>
            <a:off x="5282942" y="3681186"/>
            <a:ext cx="540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3200">
                <a:solidFill>
                  <a:schemeClr val="bg1"/>
                </a:solidFill>
                <a:latin typeface="Broadway" panose="04040905080B02020502" pitchFamily="82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8" name="文本框 37"/>
          <p:cNvSpPr txBox="1"/>
          <p:nvPr/>
        </p:nvSpPr>
        <p:spPr>
          <a:xfrm>
            <a:off x="6376984" y="3665477"/>
            <a:ext cx="540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3200">
                <a:solidFill>
                  <a:schemeClr val="bg1"/>
                </a:solidFill>
                <a:latin typeface="Broadway" panose="04040905080B02020502" pitchFamily="82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39" name="文本框 38"/>
          <p:cNvSpPr txBox="1"/>
          <p:nvPr/>
        </p:nvSpPr>
        <p:spPr>
          <a:xfrm>
            <a:off x="7546424" y="3680836"/>
            <a:ext cx="540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3200">
                <a:solidFill>
                  <a:schemeClr val="bg1"/>
                </a:solidFill>
                <a:latin typeface="Broadway" panose="04040905080B02020502" pitchFamily="82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zh-CN" dirty="0" smtClean="0"/>
              <a:t>4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/>
      <p:bldP spid="31747" grpId="0" animBg="1"/>
      <p:bldP spid="31748" grpId="0" animBg="1"/>
      <p:bldP spid="31749" grpId="0" animBg="1"/>
      <p:bldP spid="31750" grpId="0" animBg="1"/>
      <p:bldP spid="31751" grpId="0" animBg="1"/>
      <p:bldP spid="31752" grpId="0" animBg="1"/>
      <p:bldP spid="31753" grpId="0" animBg="1"/>
      <p:bldP spid="31766" grpId="0"/>
      <p:bldP spid="31768" grpId="0"/>
      <p:bldP spid="31770" grpId="0"/>
      <p:bldP spid="31772" grpId="0"/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C:\Users\book pro\Desktop\图片\32.png32"/>
          <p:cNvPicPr>
            <a:picLocks noChangeAspect="1"/>
          </p:cNvPicPr>
          <p:nvPr/>
        </p:nvPicPr>
        <p:blipFill>
          <a:blip r:embed="rId1"/>
          <a:srcRect t="9822" b="9994"/>
          <a:stretch>
            <a:fillRect/>
          </a:stretch>
        </p:blipFill>
        <p:spPr>
          <a:xfrm>
            <a:off x="1600216" y="1479176"/>
            <a:ext cx="4234275" cy="3395493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2744899" y="2266590"/>
            <a:ext cx="1898829" cy="189882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09" tIns="45606" rIns="91209" bIns="45606" rtlCol="0" anchor="ctr"/>
          <a:lstStyle/>
          <a:p>
            <a:pPr algn="ctr" defTabSz="911860"/>
            <a:endParaRPr lang="zh-CN" altLang="en-US" sz="4800" dirty="0">
              <a:solidFill>
                <a:srgbClr val="1C83AA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721347" y="2423172"/>
            <a:ext cx="1922367" cy="1600369"/>
          </a:xfrm>
          <a:prstGeom prst="rect">
            <a:avLst/>
          </a:prstGeom>
        </p:spPr>
        <p:txBody>
          <a:bodyPr vert="horz" wrap="square" lIns="121610" tIns="60805" rIns="121610" bIns="60805">
            <a:spAutoFit/>
          </a:bodyPr>
          <a:lstStyle/>
          <a:p>
            <a:pPr algn="ctr" defTabSz="1215390"/>
            <a:r>
              <a:rPr lang="en-US" altLang="zh-CN" sz="9600" b="1" dirty="0">
                <a:solidFill>
                  <a:srgbClr val="2F5B50"/>
                </a:solidFill>
                <a:latin typeface="Agency FB" panose="020B0503020202020204" pitchFamily="34" charset="0"/>
                <a:cs typeface="+mn-ea"/>
                <a:sym typeface="+mn-lt"/>
              </a:rPr>
              <a:t>04</a:t>
            </a:r>
            <a:endParaRPr lang="en-US" altLang="zh-CN" sz="9600" b="1" dirty="0">
              <a:solidFill>
                <a:srgbClr val="2F5B50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32" name="原创设计师QQ598969553          _4"/>
          <p:cNvSpPr txBox="1">
            <a:spLocks noChangeArrowheads="1"/>
          </p:cNvSpPr>
          <p:nvPr/>
        </p:nvSpPr>
        <p:spPr bwMode="auto">
          <a:xfrm>
            <a:off x="5653906" y="2708372"/>
            <a:ext cx="5629652" cy="1061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117" tIns="45561" rIns="91117" bIns="45561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059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6300" dirty="0" smtClean="0">
                <a:solidFill>
                  <a:srgbClr val="2F5B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各小组职责</a:t>
            </a:r>
            <a:endParaRPr lang="zh-CN" altLang="en-US" sz="6300" dirty="0">
              <a:solidFill>
                <a:srgbClr val="2F5B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613996" y="3889261"/>
            <a:ext cx="1350645" cy="393700"/>
          </a:xfrm>
          <a:prstGeom prst="rect">
            <a:avLst/>
          </a:prstGeom>
          <a:noFill/>
        </p:spPr>
        <p:txBody>
          <a:bodyPr wrap="none" lIns="86410" tIns="43201" rIns="86410" bIns="43201" rtlCol="0">
            <a:spAutoFit/>
          </a:bodyPr>
          <a:lstStyle/>
          <a:p>
            <a:pPr marL="161925" lvl="1" indent="-161925" defTabSz="86423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rgbClr val="003466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小组职责</a:t>
            </a:r>
            <a:endParaRPr lang="zh-CN" altLang="en-US" sz="2000" dirty="0" smtClean="0">
              <a:solidFill>
                <a:srgbClr val="003466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428016" y="3889261"/>
            <a:ext cx="1350645" cy="393700"/>
          </a:xfrm>
          <a:prstGeom prst="rect">
            <a:avLst/>
          </a:prstGeom>
          <a:noFill/>
        </p:spPr>
        <p:txBody>
          <a:bodyPr wrap="none" lIns="86410" tIns="43201" rIns="86410" bIns="43201" rtlCol="0">
            <a:spAutoFit/>
          </a:bodyPr>
          <a:lstStyle/>
          <a:p>
            <a:pPr marL="161925" lvl="1" indent="-161925" defTabSz="86423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rgbClr val="003466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小组对白</a:t>
            </a:r>
            <a:endParaRPr lang="zh-CN" altLang="en-US" sz="2000" dirty="0" smtClean="0">
              <a:solidFill>
                <a:srgbClr val="003466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6" name="TextBox 11"/>
          <p:cNvSpPr txBox="1"/>
          <p:nvPr/>
        </p:nvSpPr>
        <p:spPr>
          <a:xfrm>
            <a:off x="5613996" y="4244304"/>
            <a:ext cx="2366645" cy="393700"/>
          </a:xfrm>
          <a:prstGeom prst="rect">
            <a:avLst/>
          </a:prstGeom>
          <a:noFill/>
        </p:spPr>
        <p:txBody>
          <a:bodyPr wrap="none" lIns="86410" tIns="43201" rIns="86410" bIns="43201" rtlCol="0">
            <a:spAutoFit/>
          </a:bodyPr>
          <a:lstStyle/>
          <a:p>
            <a:pPr marL="161925" lvl="1" indent="-161925" defTabSz="86423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rgbClr val="003466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小组物品放置位置</a:t>
            </a:r>
            <a:endParaRPr lang="zh-CN" altLang="en-US" sz="2000" dirty="0" smtClean="0">
              <a:solidFill>
                <a:srgbClr val="003466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8" name="直接连接符 11"/>
          <p:cNvSpPr>
            <a:spLocks noChangeShapeType="1"/>
          </p:cNvSpPr>
          <p:nvPr/>
        </p:nvSpPr>
        <p:spPr bwMode="auto">
          <a:xfrm>
            <a:off x="5790455" y="2624026"/>
            <a:ext cx="3168160" cy="1588"/>
          </a:xfrm>
          <a:prstGeom prst="line">
            <a:avLst/>
          </a:prstGeom>
          <a:noFill/>
          <a:ln w="6350" cap="flat" cmpd="sng">
            <a:solidFill>
              <a:srgbClr val="2F5B50"/>
            </a:solidFill>
            <a:prstDash val="dash"/>
            <a:beve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6479" tIns="43238" rIns="86479" bIns="43238"/>
          <a:lstStyle/>
          <a:p>
            <a:pPr defTabSz="864235" fontAlgn="base">
              <a:spcBef>
                <a:spcPct val="0"/>
              </a:spcBef>
              <a:spcAft>
                <a:spcPct val="0"/>
              </a:spcAft>
            </a:pPr>
            <a:endParaRPr lang="zh-CN" altLang="en-US" sz="1900">
              <a:solidFill>
                <a:srgbClr val="003466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32" grpId="0"/>
      <p:bldP spid="34" grpId="0"/>
      <p:bldP spid="35" grpId="0"/>
      <p:bldP spid="36" grpId="0"/>
      <p:bldP spid="3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96620" y="1572260"/>
          <a:ext cx="10439400" cy="4791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5543550"/>
                <a:gridCol w="1695450"/>
                <a:gridCol w="2362200"/>
              </a:tblGrid>
              <a:tr h="46990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小组职责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人员安排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物品存放位置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</a:tr>
              <a:tr h="4699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6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发生火警时，迅速赶到中心消防控制室进行火灾确认</a:t>
                      </a:r>
                      <a:endParaRPr lang="zh-CN" alt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徐充雷</a:t>
                      </a:r>
                      <a:endParaRPr lang="zh-CN" alt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rowSpan="7">
                  <a:txBody>
                    <a:bodyPr/>
                    <a:lstStyle/>
                    <a:p>
                      <a:pPr algn="l"/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广播等仪器设备</a:t>
                      </a:r>
                      <a:endParaRPr lang="zh-CN" altLang="en-US" sz="2400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l"/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均在消防总控室控制</a:t>
                      </a:r>
                      <a:endParaRPr lang="zh-CN" altLang="en-US" sz="2400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</a:tr>
              <a:tr h="4679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endParaRPr lang="zh-CN" alt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6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经确认火警属实，立即报告总指挥</a:t>
                      </a:r>
                      <a:r>
                        <a:rPr lang="zh-CN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，</a:t>
                      </a:r>
                      <a:r>
                        <a:rPr lang="zh-CN" altLang="zh-CN" sz="16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并做应急准备工作</a:t>
                      </a:r>
                      <a:endParaRPr lang="zh-CN" alt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徐充雷</a:t>
                      </a:r>
                      <a:endParaRPr lang="zh-CN" alt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  <a:tr h="4699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  <a:endParaRPr lang="zh-CN" alt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6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按照消防要求关闭、启动有关部位的消防联动设备</a:t>
                      </a:r>
                      <a:endParaRPr lang="zh-CN" alt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王茂德</a:t>
                      </a:r>
                      <a:endParaRPr lang="zh-CN" alt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  <a:tr h="8839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  <a:endParaRPr lang="zh-CN" alt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6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按照演习总指挥的指令，</a:t>
                      </a:r>
                      <a:r>
                        <a:rPr lang="zh-CN" altLang="zh-CN" sz="1600" dirty="0" smtClean="0"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打开消防广播通报起火部位，</a:t>
                      </a:r>
                      <a:r>
                        <a:rPr lang="zh-CN" altLang="zh-CN" sz="16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开启失火楼层上下两层声光报警及消防广播</a:t>
                      </a:r>
                      <a:r>
                        <a:rPr lang="zh-CN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，</a:t>
                      </a:r>
                      <a:r>
                        <a:rPr lang="zh-CN" altLang="zh-CN" sz="16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反复播放“紧急疏散通知”</a:t>
                      </a:r>
                      <a:r>
                        <a:rPr lang="en-US" altLang="zh-CN" sz="1600" dirty="0" smtClean="0"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(</a:t>
                      </a:r>
                      <a:r>
                        <a:rPr lang="zh-CN" altLang="zh-CN" sz="1600" dirty="0" smtClean="0"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连续</a:t>
                      </a:r>
                      <a:r>
                        <a:rPr lang="en-US" altLang="zh-CN" sz="1600" dirty="0" smtClean="0"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3</a:t>
                      </a:r>
                      <a:r>
                        <a:rPr lang="zh-CN" altLang="zh-CN" sz="1600" dirty="0" smtClean="0"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次</a:t>
                      </a:r>
                      <a:r>
                        <a:rPr lang="en-US" altLang="zh-CN" sz="1600" dirty="0" smtClean="0"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)</a:t>
                      </a:r>
                      <a:endParaRPr lang="zh-CN" alt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徐充雷</a:t>
                      </a:r>
                      <a:endParaRPr lang="zh-CN" alt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  <a:tr h="46926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  <a:endParaRPr 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6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按照演习总指挥的指令，报警组长向学校公安处二中队报警</a:t>
                      </a:r>
                      <a:endParaRPr lang="zh-CN" alt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徐充雷</a:t>
                      </a:r>
                      <a:endParaRPr lang="zh-CN" alt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  <a:tr h="46926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  <a:endParaRPr 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6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与治安警戒组组长及时沟通，做好消防车辆的引导工作</a:t>
                      </a:r>
                      <a:endParaRPr lang="zh-CN" alt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徐充雷</a:t>
                      </a:r>
                      <a:endParaRPr lang="zh-CN" alt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  <a:tr h="62166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7</a:t>
                      </a:r>
                      <a:endParaRPr 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6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将</a:t>
                      </a:r>
                      <a:r>
                        <a:rPr lang="en-US" altLang="zh-CN" sz="16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B</a:t>
                      </a:r>
                      <a:r>
                        <a:rPr lang="zh-CN" altLang="zh-CN" sz="16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区电梯迫降到首层，切断</a:t>
                      </a:r>
                      <a:r>
                        <a:rPr lang="en-US" altLang="zh-CN" sz="16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B</a:t>
                      </a:r>
                      <a:r>
                        <a:rPr lang="zh-CN" altLang="zh-CN" sz="16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区</a:t>
                      </a:r>
                      <a:r>
                        <a:rPr lang="en-US" altLang="zh-CN" sz="16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 1</a:t>
                      </a:r>
                      <a:r>
                        <a:rPr lang="zh-CN" altLang="zh-CN" sz="16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、</a:t>
                      </a:r>
                      <a:r>
                        <a:rPr lang="en-US" altLang="zh-CN" sz="16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2</a:t>
                      </a:r>
                      <a:r>
                        <a:rPr lang="zh-CN" altLang="zh-CN" sz="16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、</a:t>
                      </a:r>
                      <a:r>
                        <a:rPr lang="en-US" altLang="zh-CN" sz="16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3 </a:t>
                      </a:r>
                      <a:r>
                        <a:rPr lang="zh-CN" altLang="zh-CN" sz="16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层照明电源，并开启应急照明</a:t>
                      </a:r>
                      <a:endParaRPr lang="zh-CN" alt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王茂德</a:t>
                      </a:r>
                      <a:endParaRPr lang="zh-CN" alt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  <a:tr h="4699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…</a:t>
                      </a:r>
                      <a:endParaRPr lang="zh-CN" alt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…</a:t>
                      </a:r>
                      <a:endParaRPr lang="zh-CN" alt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…</a:t>
                      </a:r>
                      <a:endParaRPr lang="zh-CN" alt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573770" y="151657"/>
            <a:ext cx="2688263" cy="518258"/>
          </a:xfrm>
          <a:prstGeom prst="rect">
            <a:avLst/>
          </a:prstGeom>
        </p:spPr>
        <p:txBody>
          <a:bodyPr wrap="none" lIns="86532" tIns="43263" rIns="86532" bIns="43263">
            <a:spAutoFit/>
          </a:bodyPr>
          <a:lstStyle/>
          <a:p>
            <a:pPr defTabSz="865505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0C27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报警联络组职责</a:t>
            </a:r>
            <a:endParaRPr lang="zh-CN" altLang="en-US" dirty="0">
              <a:solidFill>
                <a:srgbClr val="0C27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MH_Others_2"/>
          <p:cNvSpPr/>
          <p:nvPr>
            <p:custDataLst>
              <p:tags r:id="rId1"/>
            </p:custDataLst>
          </p:nvPr>
        </p:nvSpPr>
        <p:spPr>
          <a:xfrm>
            <a:off x="335" y="151656"/>
            <a:ext cx="1384742" cy="474197"/>
          </a:xfrm>
          <a:prstGeom prst="rect">
            <a:avLst/>
          </a:prstGeom>
          <a:solidFill>
            <a:srgbClr val="2F5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0" tIns="45715" rIns="91430" bIns="45715" numCol="1" spcCol="0" rtlCol="0" fromWordArt="0" anchor="ctr" anchorCtr="0" forceAA="0" compatLnSpc="1">
            <a:no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sz="19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1402" y="188102"/>
            <a:ext cx="1323665" cy="441484"/>
          </a:xfrm>
          <a:prstGeom prst="rect">
            <a:avLst/>
          </a:prstGeom>
          <a:noFill/>
        </p:spPr>
        <p:txBody>
          <a:bodyPr wrap="none" lIns="86694" tIns="43347" rIns="86694" bIns="43347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30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01</a:t>
            </a:r>
            <a:endParaRPr lang="zh-CN" altLang="en-US" sz="23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36930" y="1531620"/>
          <a:ext cx="10439400" cy="4816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5543550"/>
                <a:gridCol w="1695450"/>
                <a:gridCol w="2362200"/>
              </a:tblGrid>
              <a:tr h="4851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小组职责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人员安排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物品存放位置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</a:tr>
              <a:tr h="96266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火灾发生后，必须在第一时间</a:t>
                      </a:r>
                      <a:r>
                        <a:rPr lang="zh-CN" altLang="zh-CN" sz="1700" dirty="0" smtClean="0"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赶到消防控制室，按照各自的分工领取安全出口钥匙，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打开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B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、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C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、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D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区所有安全通道门，并维持通道门疏散秩序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en-US" altLang="zh-CN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U</a:t>
                      </a:r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型锁钥匙在消防控制室，小组自取</a:t>
                      </a:r>
                      <a:r>
                        <a:rPr lang="en-US" altLang="zh-CN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(</a:t>
                      </a:r>
                      <a:r>
                        <a:rPr lang="zh-CN" altLang="zh-CN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上面的编号与门口编</a:t>
                      </a:r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号对应）</a:t>
                      </a:r>
                      <a:endParaRPr lang="zh-CN" altLang="en-US" sz="2400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</a:tr>
              <a:tr h="48450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700" dirty="0" smtClean="0"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各小组成员必须明确</a:t>
                      </a:r>
                      <a:r>
                        <a:rPr lang="en-US" altLang="zh-CN" sz="1700" dirty="0" smtClean="0"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U</a:t>
                      </a:r>
                      <a:r>
                        <a:rPr lang="zh-CN" altLang="zh-CN" sz="1700" dirty="0" smtClean="0"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型锁</a:t>
                      </a:r>
                      <a:r>
                        <a:rPr lang="zh-CN" altLang="en-US" sz="1700" dirty="0" smtClean="0"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门</a:t>
                      </a:r>
                      <a:r>
                        <a:rPr lang="zh-CN" altLang="zh-CN" sz="1700" dirty="0" smtClean="0"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的位置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marL="0" marR="0" indent="0" algn="ctr" defTabSz="8667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  <a:tr h="239903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B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区东电梯口处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1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处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220V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门禁；</a:t>
                      </a:r>
                      <a:endParaRPr lang="en-US" altLang="zh-CN" sz="1700" kern="1200" dirty="0" smtClean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北向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1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个安全出口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U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型锁；</a:t>
                      </a:r>
                      <a:endParaRPr lang="en-US" altLang="zh-CN" sz="1700" kern="1200" dirty="0" smtClean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B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区西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2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个安全出口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U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型锁；</a:t>
                      </a:r>
                      <a:endParaRPr lang="en-US" altLang="zh-CN" sz="1700" kern="1200" dirty="0" smtClean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C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区西（电梯口南）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1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个安全出口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U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型锁；</a:t>
                      </a:r>
                      <a:endParaRPr lang="en-US" altLang="zh-CN" sz="1700" kern="1200" dirty="0" smtClean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D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区一楼东梯口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1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处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U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型锁，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D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区东走廊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1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处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220V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门禁；</a:t>
                      </a:r>
                      <a:endParaRPr lang="en-US" altLang="zh-CN" sz="1700" kern="1200" dirty="0" smtClean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  <a:p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多功能厅南北两侧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2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个安全出口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U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型锁</a:t>
                      </a:r>
                      <a:r>
                        <a:rPr lang="zh-CN" altLang="en-US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；</a:t>
                      </a:r>
                      <a:endParaRPr lang="en-US" altLang="zh-CN" sz="1700" kern="1200" dirty="0" smtClean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将大厅旋转门启动为消防状态（按下红色按钮向右旋转），各个安全出口安排专人引导逃生人员有序通过。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  <a:tr h="4851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…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…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573770" y="151657"/>
            <a:ext cx="2688263" cy="518258"/>
          </a:xfrm>
          <a:prstGeom prst="rect">
            <a:avLst/>
          </a:prstGeom>
        </p:spPr>
        <p:txBody>
          <a:bodyPr wrap="none" lIns="86532" tIns="43263" rIns="86532" bIns="43263">
            <a:spAutoFit/>
          </a:bodyPr>
          <a:lstStyle/>
          <a:p>
            <a:pPr defTabSz="865505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0C27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路线导护组职责</a:t>
            </a:r>
            <a:endParaRPr lang="zh-CN" altLang="en-US" dirty="0">
              <a:solidFill>
                <a:srgbClr val="0C27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MH_Others_2"/>
          <p:cNvSpPr/>
          <p:nvPr>
            <p:custDataLst>
              <p:tags r:id="rId1"/>
            </p:custDataLst>
          </p:nvPr>
        </p:nvSpPr>
        <p:spPr>
          <a:xfrm>
            <a:off x="335" y="151656"/>
            <a:ext cx="1384742" cy="474197"/>
          </a:xfrm>
          <a:prstGeom prst="rect">
            <a:avLst/>
          </a:prstGeom>
          <a:solidFill>
            <a:srgbClr val="2F5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0" tIns="45715" rIns="91430" bIns="45715" numCol="1" spcCol="0" rtlCol="0" fromWordArt="0" anchor="ctr" anchorCtr="0" forceAA="0" compatLnSpc="1">
            <a:no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sz="19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1402" y="188102"/>
            <a:ext cx="1323665" cy="441484"/>
          </a:xfrm>
          <a:prstGeom prst="rect">
            <a:avLst/>
          </a:prstGeom>
          <a:noFill/>
        </p:spPr>
        <p:txBody>
          <a:bodyPr wrap="none" lIns="86694" tIns="43347" rIns="86694" bIns="43347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30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02</a:t>
            </a:r>
            <a:endParaRPr lang="zh-CN" altLang="en-US" sz="23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76300" y="1602105"/>
          <a:ext cx="10439400" cy="4696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5543550"/>
                <a:gridCol w="1695450"/>
                <a:gridCol w="2362200"/>
              </a:tblGrid>
              <a:tr h="513715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小组职责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人员安排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物品存放位置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</a:tr>
              <a:tr h="101981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lvl="0"/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烟雾弹释放时间</a:t>
                      </a:r>
                      <a:r>
                        <a:rPr lang="zh-CN" altLang="en-US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：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根据消防控制中心警报响起</a:t>
                      </a:r>
                      <a:r>
                        <a:rPr lang="zh-CN" altLang="en-US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后，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迅速到达各个演习出口，小组成员按照小组长的指令统一拉开烟雾罐拉环</a:t>
                      </a:r>
                      <a:endParaRPr lang="zh-CN" altLang="zh-CN" sz="1700" kern="1200" dirty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zh-CN" altLang="en-US" sz="24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烟雾弹存放于</a:t>
                      </a:r>
                      <a:r>
                        <a:rPr lang="zh-CN" altLang="zh-CN" sz="24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消防</a:t>
                      </a:r>
                      <a:r>
                        <a:rPr lang="zh-CN" altLang="en-US" sz="24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控制室，小组自取</a:t>
                      </a:r>
                      <a:endParaRPr lang="zh-CN" altLang="en-US" sz="2400" kern="1200" dirty="0" smtClean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anchor="ctr" anchorCtr="0"/>
                </a:tc>
              </a:tr>
              <a:tr h="102044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lvl="0"/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烟雾弹释放位置：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B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区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1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楼东楼梯口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1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个；</a:t>
                      </a:r>
                      <a:endParaRPr lang="zh-CN" altLang="zh-CN" sz="1700" kern="1200" dirty="0" smtClean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  <a:p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                B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区东安全出口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2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个；</a:t>
                      </a:r>
                      <a:endParaRPr lang="zh-CN" altLang="zh-CN" sz="1700" kern="1200" dirty="0" smtClean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  <a:p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                D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区东安全出口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2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个；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marL="0" marR="0" indent="0" algn="ctr" defTabSz="8667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  <a:tr h="162877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烟雾弹释放</a:t>
                      </a:r>
                      <a:r>
                        <a:rPr lang="zh-CN" altLang="en-US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注意事项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：</a:t>
                      </a:r>
                      <a:endParaRPr lang="en-US" altLang="zh-CN" sz="1700" kern="1200" dirty="0" smtClean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l"/>
                      </a:pPr>
                      <a:r>
                        <a:rPr lang="zh-CN" altLang="en-US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得到通知后，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迅速到达各个演习出口，小组成员按照小组长的指令统一拉开烟雾罐拉环</a:t>
                      </a:r>
                      <a:endParaRPr lang="en-US" altLang="zh-CN" sz="1700" kern="1200" dirty="0" smtClean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l"/>
                      </a:pP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小组长在下达拉开烟雾罐指令时，要掌握好时间，拉环时间定于消防报警开始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1-2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分钟内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  <a:tr h="51371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…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…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573770" y="151657"/>
            <a:ext cx="2661920" cy="543560"/>
          </a:xfrm>
          <a:prstGeom prst="rect">
            <a:avLst/>
          </a:prstGeom>
        </p:spPr>
        <p:txBody>
          <a:bodyPr wrap="none" lIns="86532" tIns="43263" rIns="86532" bIns="43263">
            <a:spAutoFit/>
          </a:bodyPr>
          <a:lstStyle/>
          <a:p>
            <a:pPr defTabSz="865505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0C27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烟雾释放组职责</a:t>
            </a:r>
            <a:endParaRPr lang="zh-CN" altLang="en-US" dirty="0">
              <a:solidFill>
                <a:srgbClr val="0C27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MH_Others_2"/>
          <p:cNvSpPr/>
          <p:nvPr>
            <p:custDataLst>
              <p:tags r:id="rId1"/>
            </p:custDataLst>
          </p:nvPr>
        </p:nvSpPr>
        <p:spPr>
          <a:xfrm>
            <a:off x="335" y="151656"/>
            <a:ext cx="1384742" cy="474197"/>
          </a:xfrm>
          <a:prstGeom prst="rect">
            <a:avLst/>
          </a:prstGeom>
          <a:solidFill>
            <a:srgbClr val="2F5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0" tIns="45715" rIns="91430" bIns="45715" numCol="1" spcCol="0" rtlCol="0" fromWordArt="0" anchor="ctr" anchorCtr="0" forceAA="0" compatLnSpc="1">
            <a:no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sz="19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1402" y="188102"/>
            <a:ext cx="1323665" cy="441484"/>
          </a:xfrm>
          <a:prstGeom prst="rect">
            <a:avLst/>
          </a:prstGeom>
          <a:noFill/>
        </p:spPr>
        <p:txBody>
          <a:bodyPr wrap="none" lIns="86694" tIns="43347" rIns="86694" bIns="43347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30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03</a:t>
            </a:r>
            <a:endParaRPr lang="zh-CN" altLang="en-US" sz="23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611505" y="1234440"/>
          <a:ext cx="11020425" cy="499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145"/>
                <a:gridCol w="6734810"/>
                <a:gridCol w="1257935"/>
                <a:gridCol w="2375535"/>
              </a:tblGrid>
              <a:tr h="464185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小组职责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人员安排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物品存放位置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</a:tr>
              <a:tr h="92202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疏散引导组组长应确定各楼层安全疏导员名单和联络电话，听到广播和报警后，按照安全疏导员名单分工到达各自楼层，引导本层人员按逃生要求有序疏散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;</a:t>
                      </a:r>
                      <a:endParaRPr lang="en-US" altLang="zh-CN" sz="1700" kern="1200" dirty="0" smtClean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</a:tr>
              <a:tr h="92202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B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区除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2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楼的安全出口设置在楼层西出口外，其他安全出口位置统一设置在楼层走廊两端，楼层疏散组组长战斗位置位于着火层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2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层，其他楼层疏导员需要开启每楼层西侧的门，负责引导人员疏散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;</a:t>
                      </a:r>
                      <a:endParaRPr lang="en-US" altLang="zh-CN" sz="1700" kern="1200" dirty="0" smtClean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marL="0" marR="0" indent="0" algn="ctr" defTabSz="8667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</a:tr>
              <a:tr h="46418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听到报警后，按演习总指挥指令到达疏散引导位置，按顺序疏散人员；</a:t>
                      </a:r>
                      <a:endParaRPr lang="zh-CN" altLang="zh-CN" sz="1700" kern="1200" dirty="0" smtClean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</a:tr>
              <a:tr h="64643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marL="0" marR="0" indent="0" algn="l" defTabSz="8667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对办公室、财务相关物资财产进行抢救、搬运；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演习用办公档案及财务道具，由小组自行准备</a:t>
                      </a:r>
                      <a:endParaRPr lang="zh-CN" altLang="en-US" sz="2400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</a:tr>
              <a:tr h="46418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向总指挥报告受伤人员情况并请求救援</a:t>
                      </a:r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;</a:t>
                      </a:r>
                      <a:endParaRPr lang="en-US" altLang="zh-CN" sz="1700" kern="1200" dirty="0" smtClean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marL="0" marR="0" indent="0" algn="ctr" defTabSz="8667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</a:tr>
              <a:tr h="64706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火场人员疏散完毕后，疏散人员在撤出时要对各房间和区域进行检查，即：西端的检查南向房间，东端的检查北向房间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marL="0" marR="0" indent="0" algn="ctr" defTabSz="8667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</a:tr>
              <a:tr h="46355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…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…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marL="0" marR="0" indent="0" algn="ctr" defTabSz="8667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573770" y="151657"/>
            <a:ext cx="2688263" cy="518258"/>
          </a:xfrm>
          <a:prstGeom prst="rect">
            <a:avLst/>
          </a:prstGeom>
        </p:spPr>
        <p:txBody>
          <a:bodyPr wrap="none" lIns="86532" tIns="43263" rIns="86532" bIns="43263">
            <a:spAutoFit/>
          </a:bodyPr>
          <a:lstStyle/>
          <a:p>
            <a:pPr defTabSz="865505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0C27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疏散引导组职责</a:t>
            </a:r>
            <a:endParaRPr lang="zh-CN" altLang="en-US" dirty="0">
              <a:solidFill>
                <a:srgbClr val="0C27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MH_Others_2"/>
          <p:cNvSpPr/>
          <p:nvPr>
            <p:custDataLst>
              <p:tags r:id="rId1"/>
            </p:custDataLst>
          </p:nvPr>
        </p:nvSpPr>
        <p:spPr>
          <a:xfrm>
            <a:off x="335" y="151656"/>
            <a:ext cx="1384742" cy="474197"/>
          </a:xfrm>
          <a:prstGeom prst="rect">
            <a:avLst/>
          </a:prstGeom>
          <a:solidFill>
            <a:srgbClr val="2F5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0" tIns="45715" rIns="91430" bIns="45715" numCol="1" spcCol="0" rtlCol="0" fromWordArt="0" anchor="ctr" anchorCtr="0" forceAA="0" compatLnSpc="1">
            <a:no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sz="19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1402" y="188102"/>
            <a:ext cx="1323665" cy="441484"/>
          </a:xfrm>
          <a:prstGeom prst="rect">
            <a:avLst/>
          </a:prstGeom>
          <a:noFill/>
        </p:spPr>
        <p:txBody>
          <a:bodyPr wrap="none" lIns="86694" tIns="43347" rIns="86694" bIns="43347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30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04</a:t>
            </a:r>
            <a:endParaRPr lang="zh-CN" altLang="en-US" sz="23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733234" y="1790624"/>
          <a:ext cx="10439404" cy="47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2"/>
                <a:gridCol w="6105714"/>
                <a:gridCol w="1657350"/>
                <a:gridCol w="1838138"/>
              </a:tblGrid>
              <a:tr h="437515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小组职责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人员安排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物品存放位置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</a:tr>
              <a:tr h="4373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听到消防报警后，按照演习总指挥的指令到达战斗位置，穿好消防服并戴好防毒面具，配备灭火器材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rowSpan="5"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n"/>
                      </a:pPr>
                      <a:r>
                        <a:rPr lang="zh-CN" altLang="zh-CN" sz="24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灭火器摆放于</a:t>
                      </a:r>
                      <a:r>
                        <a:rPr lang="en-US" altLang="zh-CN" sz="24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2</a:t>
                      </a:r>
                      <a:r>
                        <a:rPr lang="zh-CN" altLang="zh-CN" sz="24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楼步行梯</a:t>
                      </a:r>
                      <a:r>
                        <a:rPr lang="zh-CN" altLang="en-US" sz="24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；</a:t>
                      </a:r>
                      <a:endParaRPr lang="zh-CN" altLang="en-US" sz="2400" kern="1200" dirty="0" smtClean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n"/>
                      </a:pPr>
                      <a:r>
                        <a:rPr lang="zh-CN" altLang="zh-CN" sz="24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消防服、消毒面具存放于“微型消防站”</a:t>
                      </a:r>
                      <a:endParaRPr lang="zh-CN" altLang="zh-CN" sz="2400" kern="1200" dirty="0" smtClean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anchor="ctr" anchorCtr="0"/>
                </a:tc>
              </a:tr>
              <a:tr h="4373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灭火组长完成小组人员集结，检查灭火装具和防护器材，并向演习总指挥报告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marL="0" marR="0" indent="0" algn="ctr" defTabSz="8667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  <a:tr h="4373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在到达着火地点的相邻区域要查明是否有火势蔓延的可能，并及时扑灭蔓延过来的火焰，同时要保证自身的安全，关闭防火分区的防火门；针对不同的燃烧材料采用不同的灭火方法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  <a:tr h="4373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对被困房内的人员喊话“楼道起火，不要开门，用湿衣物、窗帘等堵塞门窗缝，并泼水降温，不要惊慌，等待救援，我们一定能把你们安全救出！”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  <a:tr h="4373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灭火行动组长根据火势蔓延比较快、现场扑救难度大的情况，立即向演习总指挥报告：“报告总指挥，现场火势不受控制，请学校消防二中队支援。”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marL="0" marR="0" indent="0" algn="ctr" defTabSz="8667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  <a:tr h="4373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…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…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marL="0" marR="0" indent="0" algn="ctr" defTabSz="8667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573770" y="151657"/>
            <a:ext cx="2688263" cy="518258"/>
          </a:xfrm>
          <a:prstGeom prst="rect">
            <a:avLst/>
          </a:prstGeom>
        </p:spPr>
        <p:txBody>
          <a:bodyPr wrap="none" lIns="86532" tIns="43263" rIns="86532" bIns="43263">
            <a:spAutoFit/>
          </a:bodyPr>
          <a:lstStyle/>
          <a:p>
            <a:pPr defTabSz="865505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0C27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灭火行动组职责</a:t>
            </a:r>
            <a:endParaRPr lang="zh-CN" altLang="en-US" dirty="0">
              <a:solidFill>
                <a:srgbClr val="0C27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MH_Others_2"/>
          <p:cNvSpPr/>
          <p:nvPr>
            <p:custDataLst>
              <p:tags r:id="rId1"/>
            </p:custDataLst>
          </p:nvPr>
        </p:nvSpPr>
        <p:spPr>
          <a:xfrm>
            <a:off x="335" y="151656"/>
            <a:ext cx="1384742" cy="474197"/>
          </a:xfrm>
          <a:prstGeom prst="rect">
            <a:avLst/>
          </a:prstGeom>
          <a:solidFill>
            <a:srgbClr val="2F5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0" tIns="45715" rIns="91430" bIns="45715" numCol="1" spcCol="0" rtlCol="0" fromWordArt="0" anchor="ctr" anchorCtr="0" forceAA="0" compatLnSpc="1">
            <a:no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sz="19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1402" y="188102"/>
            <a:ext cx="1323665" cy="441484"/>
          </a:xfrm>
          <a:prstGeom prst="rect">
            <a:avLst/>
          </a:prstGeom>
          <a:noFill/>
        </p:spPr>
        <p:txBody>
          <a:bodyPr wrap="none" lIns="86694" tIns="43347" rIns="86694" bIns="43347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30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05</a:t>
            </a:r>
            <a:endParaRPr lang="zh-CN" altLang="en-US" sz="23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906780" y="1534795"/>
          <a:ext cx="10439400" cy="4070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5543550"/>
                <a:gridCol w="1695450"/>
                <a:gridCol w="2362200"/>
              </a:tblGrid>
              <a:tr h="60071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小组职责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人员安排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物品存放位置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</a:tr>
              <a:tr h="11938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按照演习总指挥的命令，到达人员受伤地点进行现场救护</a:t>
                      </a:r>
                      <a:r>
                        <a:rPr lang="zh-CN" altLang="en-US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，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为方便观看学练救护知识，救护地点设置为培训楼门前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zh-CN" altLang="zh-CN" sz="24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急救箱放置于培训楼门口左侧“微型消防站”</a:t>
                      </a:r>
                      <a:endParaRPr lang="zh-CN" altLang="zh-CN" sz="2400" kern="1200" dirty="0" smtClean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anchor="ctr" anchorCtr="0"/>
                </a:tc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经确认火警属实，立即报告总指挥</a:t>
                      </a:r>
                      <a:r>
                        <a:rPr lang="zh-CN" altLang="en-US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，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打开消防广播通报起火部位，并做应急准备工作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marL="0" marR="0" indent="0" algn="ctr" defTabSz="8667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  <a:tr h="83756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根据伤员受伤程度，第一时间将情况报告校医院急救中心（急救中心电话86981760），请其派专人到场救援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  <a:tr h="60071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…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…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573770" y="151657"/>
            <a:ext cx="2688263" cy="518258"/>
          </a:xfrm>
          <a:prstGeom prst="rect">
            <a:avLst/>
          </a:prstGeom>
        </p:spPr>
        <p:txBody>
          <a:bodyPr wrap="none" lIns="86532" tIns="43263" rIns="86532" bIns="43263">
            <a:spAutoFit/>
          </a:bodyPr>
          <a:lstStyle/>
          <a:p>
            <a:pPr defTabSz="865505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0C27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急救救护组职责</a:t>
            </a:r>
            <a:endParaRPr lang="zh-CN" altLang="en-US" dirty="0">
              <a:solidFill>
                <a:srgbClr val="0C27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MH_Others_2"/>
          <p:cNvSpPr/>
          <p:nvPr>
            <p:custDataLst>
              <p:tags r:id="rId1"/>
            </p:custDataLst>
          </p:nvPr>
        </p:nvSpPr>
        <p:spPr>
          <a:xfrm>
            <a:off x="335" y="151656"/>
            <a:ext cx="1384742" cy="474197"/>
          </a:xfrm>
          <a:prstGeom prst="rect">
            <a:avLst/>
          </a:prstGeom>
          <a:solidFill>
            <a:srgbClr val="2F5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0" tIns="45715" rIns="91430" bIns="45715" numCol="1" spcCol="0" rtlCol="0" fromWordArt="0" anchor="ctr" anchorCtr="0" forceAA="0" compatLnSpc="1">
            <a:no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sz="19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1402" y="188102"/>
            <a:ext cx="1323665" cy="441484"/>
          </a:xfrm>
          <a:prstGeom prst="rect">
            <a:avLst/>
          </a:prstGeom>
          <a:noFill/>
        </p:spPr>
        <p:txBody>
          <a:bodyPr wrap="none" lIns="86694" tIns="43347" rIns="86694" bIns="43347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30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06</a:t>
            </a:r>
            <a:endParaRPr lang="zh-CN" altLang="en-US" sz="23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13435" y="1656080"/>
          <a:ext cx="10439400" cy="4090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5543550"/>
                <a:gridCol w="1695450"/>
                <a:gridCol w="2362200"/>
              </a:tblGrid>
              <a:tr h="60452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小组职责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人员安排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物品存放位置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</a:tr>
              <a:tr h="11988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听到报警和广播后，根据总指挥指令赶到培训楼室外指定的疏散集结场地，负责演习期间集结场地、安全出口周边的警戒任务，清理闲杂人员及车辆，保持道路畅通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zh-CN" altLang="zh-CN" sz="24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隔离警示带放置于培训楼门口左侧</a:t>
                      </a:r>
                      <a:r>
                        <a:rPr lang="zh-CN" altLang="en-US" sz="24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“</a:t>
                      </a:r>
                      <a:r>
                        <a:rPr lang="zh-CN" altLang="zh-CN" sz="24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微型消防站</a:t>
                      </a:r>
                      <a:r>
                        <a:rPr lang="zh-CN" altLang="en-US" sz="24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”</a:t>
                      </a:r>
                      <a:r>
                        <a:rPr lang="zh-CN" altLang="zh-CN" sz="24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内</a:t>
                      </a:r>
                      <a:endParaRPr lang="zh-CN" altLang="zh-CN" sz="2400" kern="1200" dirty="0" smtClean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anchor="ctr" anchorCtr="0"/>
                </a:tc>
              </a:tr>
              <a:tr h="84137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设置路障进行场地隔离警戒，做好消防车辆、急救救援车辆的疏导工作，警戒任务时不准无关人员进入培训楼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marL="0" marR="0" indent="0" algn="ctr" defTabSz="8667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  <a:tr h="84137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根据报警联络组和急救救护组通报情况，做好消防车、急救车辆进入道路的清障工作，并指派专人在路口迎接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  <a:tr h="60452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…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…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573770" y="151657"/>
            <a:ext cx="2688263" cy="518258"/>
          </a:xfrm>
          <a:prstGeom prst="rect">
            <a:avLst/>
          </a:prstGeom>
        </p:spPr>
        <p:txBody>
          <a:bodyPr wrap="none" lIns="86532" tIns="43263" rIns="86532" bIns="43263">
            <a:spAutoFit/>
          </a:bodyPr>
          <a:lstStyle/>
          <a:p>
            <a:pPr defTabSz="865505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0C27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治安警戒组职责</a:t>
            </a:r>
            <a:endParaRPr lang="zh-CN" altLang="en-US" dirty="0">
              <a:solidFill>
                <a:srgbClr val="0C27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MH_Others_2"/>
          <p:cNvSpPr/>
          <p:nvPr>
            <p:custDataLst>
              <p:tags r:id="rId1"/>
            </p:custDataLst>
          </p:nvPr>
        </p:nvSpPr>
        <p:spPr>
          <a:xfrm>
            <a:off x="335" y="151656"/>
            <a:ext cx="1384742" cy="474197"/>
          </a:xfrm>
          <a:prstGeom prst="rect">
            <a:avLst/>
          </a:prstGeom>
          <a:solidFill>
            <a:srgbClr val="2F5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0" tIns="45715" rIns="91430" bIns="45715" numCol="1" spcCol="0" rtlCol="0" fromWordArt="0" anchor="ctr" anchorCtr="0" forceAA="0" compatLnSpc="1">
            <a:no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sz="19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1402" y="188102"/>
            <a:ext cx="1323665" cy="441484"/>
          </a:xfrm>
          <a:prstGeom prst="rect">
            <a:avLst/>
          </a:prstGeom>
          <a:noFill/>
        </p:spPr>
        <p:txBody>
          <a:bodyPr wrap="none" lIns="86694" tIns="43347" rIns="86694" bIns="43347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30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07</a:t>
            </a:r>
            <a:endParaRPr lang="zh-CN" altLang="en-US" sz="23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13244" y="1657274"/>
          <a:ext cx="10439404" cy="4527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2"/>
                <a:gridCol w="5543550"/>
                <a:gridCol w="1695450"/>
                <a:gridCol w="2362202"/>
              </a:tblGrid>
              <a:tr h="43738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小组职责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人员安排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物品存放位置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</a:tr>
              <a:tr h="4373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听到报警和广播后，根据总指挥指令赶到培训楼室外指定的疏散集结场地，及时将场地列队标识牌</a:t>
                      </a:r>
                      <a:r>
                        <a:rPr lang="zh-CN" altLang="en-US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，</a:t>
                      </a:r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按照各单位人数比例进行定位放置</a:t>
                      </a:r>
                      <a:endParaRPr lang="zh-CN" altLang="en-US" sz="1700" kern="1200" dirty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rowSpan="6"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n"/>
                      </a:pPr>
                      <a:r>
                        <a:rPr lang="zh-CN" altLang="zh-CN" sz="24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标识牌放置于培训楼门口左侧</a:t>
                      </a:r>
                      <a:r>
                        <a:rPr lang="zh-CN" altLang="en-US" sz="24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；</a:t>
                      </a:r>
                      <a:endParaRPr lang="zh-CN" altLang="en-US" sz="2400" kern="1200" dirty="0" smtClean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n"/>
                      </a:pPr>
                      <a:r>
                        <a:rPr lang="zh-CN" altLang="zh-CN" sz="24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抢救物资所需储存器具于培训楼门口左侧“微型消防站”</a:t>
                      </a:r>
                      <a:endParaRPr lang="zh-CN" altLang="zh-CN" sz="2400" kern="1200" dirty="0" smtClean="0">
                        <a:solidFill>
                          <a:schemeClr val="dk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anchor="ctr" anchorCtr="0"/>
                </a:tc>
              </a:tr>
              <a:tr h="4373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迅速按照预案要求，将疏散出的人员安排到指定区域待命，清点人数，并将人数反馈给疏散引导组长，防止疏忽造成遗留人员的存在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marL="0" marR="0" indent="0" algn="ctr" defTabSz="8667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  <a:tr h="4373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为应急疏散及灭火、救援提供一切保障服务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  <a:tr h="4373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4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人数清点结束后，后勤保障组长要立即将人员疏散集结情况向演习总指挥报告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  <a:tr h="4373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5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sz="1700" kern="1200" dirty="0" smtClean="0">
                          <a:solidFill>
                            <a:schemeClr val="dk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准备抢救物资所需储存器具于培训楼门口左侧“微型消防站”，并协助疏散引导组做好抢救财产物资的保管工作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marL="0" marR="0" indent="0" algn="ctr" defTabSz="8667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  <a:tr h="43738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…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…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lstStyle/>
                    <a:p>
                      <a:pPr marL="0" marR="0" indent="0" algn="ctr" defTabSz="8667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0"/>
                </a:tc>
                <a:tc vMerge="1">
                  <a:tcPr anchor="ctr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573770" y="151657"/>
            <a:ext cx="2688263" cy="518258"/>
          </a:xfrm>
          <a:prstGeom prst="rect">
            <a:avLst/>
          </a:prstGeom>
        </p:spPr>
        <p:txBody>
          <a:bodyPr wrap="none" lIns="86532" tIns="43263" rIns="86532" bIns="43263">
            <a:spAutoFit/>
          </a:bodyPr>
          <a:lstStyle/>
          <a:p>
            <a:pPr defTabSz="865505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0C27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后勤保障组职责</a:t>
            </a:r>
            <a:endParaRPr lang="zh-CN" altLang="en-US" dirty="0">
              <a:solidFill>
                <a:srgbClr val="0C27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MH_Others_2"/>
          <p:cNvSpPr/>
          <p:nvPr>
            <p:custDataLst>
              <p:tags r:id="rId1"/>
            </p:custDataLst>
          </p:nvPr>
        </p:nvSpPr>
        <p:spPr>
          <a:xfrm>
            <a:off x="335" y="151656"/>
            <a:ext cx="1384742" cy="474197"/>
          </a:xfrm>
          <a:prstGeom prst="rect">
            <a:avLst/>
          </a:prstGeom>
          <a:solidFill>
            <a:srgbClr val="2F5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0" tIns="45715" rIns="91430" bIns="45715" numCol="1" spcCol="0" rtlCol="0" fromWordArt="0" anchor="ctr" anchorCtr="0" forceAA="0" compatLnSpc="1">
            <a:no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sz="19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1402" y="188102"/>
            <a:ext cx="1323665" cy="441484"/>
          </a:xfrm>
          <a:prstGeom prst="rect">
            <a:avLst/>
          </a:prstGeom>
          <a:noFill/>
        </p:spPr>
        <p:txBody>
          <a:bodyPr wrap="none" lIns="86694" tIns="43347" rIns="86694" bIns="43347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30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08</a:t>
            </a:r>
            <a:endParaRPr lang="zh-CN" altLang="en-US" sz="23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C:\Users\book pro\Desktop\图片\32.png32"/>
          <p:cNvPicPr>
            <a:picLocks noChangeAspect="1"/>
          </p:cNvPicPr>
          <p:nvPr/>
        </p:nvPicPr>
        <p:blipFill>
          <a:blip r:embed="rId1"/>
          <a:srcRect t="9822" b="9994"/>
          <a:stretch>
            <a:fillRect/>
          </a:stretch>
        </p:blipFill>
        <p:spPr>
          <a:xfrm>
            <a:off x="335070" y="741009"/>
            <a:ext cx="3763023" cy="3017593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1305129" y="1502387"/>
            <a:ext cx="1687500" cy="1687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09" tIns="45606" rIns="91209" bIns="45606" rtlCol="0" anchor="ctr"/>
          <a:lstStyle/>
          <a:p>
            <a:pPr algn="ctr" defTabSz="911860"/>
            <a:endParaRPr lang="zh-CN" altLang="en-US" sz="4800" dirty="0">
              <a:solidFill>
                <a:srgbClr val="1C83AA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05071" y="1815386"/>
            <a:ext cx="1708417" cy="999961"/>
          </a:xfrm>
          <a:prstGeom prst="rect">
            <a:avLst/>
          </a:prstGeom>
        </p:spPr>
        <p:txBody>
          <a:bodyPr vert="horz" wrap="square" lIns="121610" tIns="60805" rIns="121610" bIns="60805">
            <a:spAutoFit/>
          </a:bodyPr>
          <a:lstStyle/>
          <a:p>
            <a:pPr algn="ctr" defTabSz="1215390"/>
            <a:r>
              <a:rPr lang="zh-CN" altLang="en-US" sz="5700" b="1" dirty="0">
                <a:solidFill>
                  <a:srgbClr val="2F5B50"/>
                </a:solidFill>
                <a:cs typeface="+mn-ea"/>
                <a:sym typeface="+mn-lt"/>
              </a:rPr>
              <a:t>目录</a:t>
            </a:r>
            <a:endParaRPr lang="en-US" altLang="zh-CN" sz="5700" b="1" dirty="0">
              <a:solidFill>
                <a:srgbClr val="2F5B50"/>
              </a:solidFill>
              <a:cs typeface="+mn-ea"/>
              <a:sym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11616" y="2200090"/>
            <a:ext cx="2860176" cy="1107990"/>
          </a:xfrm>
          <a:prstGeom prst="rect">
            <a:avLst/>
          </a:prstGeom>
          <a:effectLst/>
        </p:spPr>
        <p:txBody>
          <a:bodyPr wrap="square" lIns="121670" tIns="60834" rIns="121670" bIns="60834">
            <a:spAutoFit/>
          </a:bodyPr>
          <a:lstStyle>
            <a:defPPr>
              <a:defRPr lang="zh-CN"/>
            </a:defPPr>
            <a:lvl1pPr algn="just" fontAlgn="auto">
              <a:spcBef>
                <a:spcPts val="0"/>
              </a:spcBef>
              <a:spcAft>
                <a:spcPts val="0"/>
              </a:spcAft>
              <a:defRPr sz="2400" b="0">
                <a:solidFill>
                  <a:schemeClr val="tx2">
                    <a:alpha val="91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cs typeface="方正豪体简体" panose="03000509000000000000" pitchFamily="65" charset="-122"/>
              </a:defRPr>
            </a:lvl1pPr>
          </a:lstStyle>
          <a:p>
            <a:pPr defTabSz="1216660"/>
            <a:r>
              <a:rPr lang="en-US" altLang="zh-CN" sz="3200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</a:rPr>
              <a:t>CONTENTS</a:t>
            </a:r>
            <a:endParaRPr lang="en-US" altLang="zh-CN" sz="3200" dirty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</a:endParaRPr>
          </a:p>
          <a:p>
            <a:pPr defTabSz="1216660"/>
            <a:endParaRPr lang="en-US" altLang="zh-CN" sz="3200" dirty="0">
              <a:solidFill>
                <a:schemeClr val="accent1">
                  <a:lumMod val="50000"/>
                </a:schemeClr>
              </a:solidFill>
              <a:latin typeface="微软雅黑" panose="020B0503020204020204" pitchFamily="34" charset="-122"/>
            </a:endParaRPr>
          </a:p>
        </p:txBody>
      </p:sp>
      <p:cxnSp>
        <p:nvCxnSpPr>
          <p:cNvPr id="11" name="直接连接符 10"/>
          <p:cNvCxnSpPr/>
          <p:nvPr/>
        </p:nvCxnSpPr>
        <p:spPr>
          <a:xfrm flipH="1" flipV="1">
            <a:off x="3470044" y="2815420"/>
            <a:ext cx="7229253" cy="18731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标题层"/>
          <p:cNvSpPr txBox="1"/>
          <p:nvPr/>
        </p:nvSpPr>
        <p:spPr bwMode="auto">
          <a:xfrm>
            <a:off x="3213097" y="3189642"/>
            <a:ext cx="799280" cy="697627"/>
          </a:xfrm>
          <a:prstGeom prst="rect">
            <a:avLst/>
          </a:prstGeom>
          <a:noFill/>
          <a:effectLst/>
        </p:spPr>
        <p:txBody>
          <a:bodyPr wrap="square" lIns="121670" tIns="60834" rIns="121670" bIns="60834">
            <a:spAutoFit/>
          </a:bodyPr>
          <a:lstStyle/>
          <a:p>
            <a:pPr algn="ctr" defTabSz="1216660">
              <a:defRPr/>
            </a:pPr>
            <a:r>
              <a:rPr lang="en-US" altLang="zh-CN" sz="3700" kern="0" dirty="0">
                <a:solidFill>
                  <a:srgbClr val="2F5B50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01</a:t>
            </a:r>
            <a:endParaRPr lang="zh-CN" altLang="en-US" sz="3700" kern="0" dirty="0">
              <a:solidFill>
                <a:srgbClr val="2F5B50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4092184" y="3288584"/>
            <a:ext cx="1" cy="494526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14" name="标题层"/>
          <p:cNvSpPr txBox="1"/>
          <p:nvPr/>
        </p:nvSpPr>
        <p:spPr bwMode="auto">
          <a:xfrm>
            <a:off x="4277590" y="3193883"/>
            <a:ext cx="3792191" cy="582295"/>
          </a:xfrm>
          <a:prstGeom prst="rect">
            <a:avLst/>
          </a:prstGeom>
          <a:noFill/>
          <a:effectLst/>
        </p:spPr>
        <p:txBody>
          <a:bodyPr wrap="square" lIns="121670" tIns="60834" rIns="121670" bIns="60834">
            <a:spAutoFit/>
          </a:bodyPr>
          <a:lstStyle/>
          <a:p>
            <a:pPr defTabSz="1216660">
              <a:defRPr/>
            </a:pPr>
            <a:r>
              <a:rPr lang="zh-CN" altLang="en-US" sz="3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演习</a:t>
            </a:r>
            <a:r>
              <a:rPr lang="zh-CN" alt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目的、注意事项</a:t>
            </a:r>
            <a:endParaRPr lang="zh-CN" altLang="en-US" sz="3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8149590" y="3556859"/>
            <a:ext cx="1013686" cy="0"/>
          </a:xfrm>
          <a:prstGeom prst="line">
            <a:avLst/>
          </a:prstGeom>
          <a:noFill/>
          <a:ln w="9525" cap="flat" cmpd="sng" algn="ctr">
            <a:solidFill>
              <a:srgbClr val="175682"/>
            </a:solidFill>
            <a:prstDash val="dash"/>
            <a:tailEnd type="oval"/>
          </a:ln>
          <a:effectLst/>
        </p:spPr>
      </p:cxnSp>
      <p:sp>
        <p:nvSpPr>
          <p:cNvPr id="16" name="标题层"/>
          <p:cNvSpPr txBox="1"/>
          <p:nvPr/>
        </p:nvSpPr>
        <p:spPr bwMode="auto">
          <a:xfrm>
            <a:off x="9073085" y="3316991"/>
            <a:ext cx="875769" cy="451405"/>
          </a:xfrm>
          <a:prstGeom prst="rect">
            <a:avLst/>
          </a:prstGeom>
          <a:noFill/>
          <a:effectLst/>
        </p:spPr>
        <p:txBody>
          <a:bodyPr wrap="square" lIns="121670" tIns="60834" rIns="121670" bIns="60834">
            <a:spAutoFit/>
          </a:bodyPr>
          <a:lstStyle/>
          <a:p>
            <a:pPr algn="ctr" defTabSz="1216660">
              <a:defRPr/>
            </a:pPr>
            <a:r>
              <a:rPr lang="en-US" altLang="zh-CN" sz="2100" kern="0" dirty="0" smtClean="0">
                <a:solidFill>
                  <a:srgbClr val="FF0000"/>
                </a:solidFill>
                <a:latin typeface="微软雅黑" panose="020B0503020204020204" pitchFamily="34" charset="-122"/>
                <a:cs typeface="Arial" panose="020B0604020202020204" pitchFamily="34" charset="0"/>
              </a:rPr>
              <a:t>P03</a:t>
            </a:r>
            <a:endParaRPr lang="en-US" altLang="zh-CN" sz="2100" kern="0" dirty="0" smtClean="0">
              <a:solidFill>
                <a:srgbClr val="FF0000"/>
              </a:solidFill>
              <a:latin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7" name="标题层"/>
          <p:cNvSpPr txBox="1"/>
          <p:nvPr/>
        </p:nvSpPr>
        <p:spPr bwMode="auto">
          <a:xfrm>
            <a:off x="3213097" y="3875451"/>
            <a:ext cx="799280" cy="697627"/>
          </a:xfrm>
          <a:prstGeom prst="rect">
            <a:avLst/>
          </a:prstGeom>
          <a:noFill/>
          <a:effectLst/>
        </p:spPr>
        <p:txBody>
          <a:bodyPr wrap="square" lIns="121670" tIns="60834" rIns="121670" bIns="60834">
            <a:spAutoFit/>
          </a:bodyPr>
          <a:lstStyle/>
          <a:p>
            <a:pPr algn="ctr" defTabSz="1216660">
              <a:defRPr/>
            </a:pPr>
            <a:r>
              <a:rPr lang="en-US" altLang="zh-CN" sz="3700" kern="0" dirty="0">
                <a:solidFill>
                  <a:srgbClr val="2F5B50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02</a:t>
            </a:r>
            <a:endParaRPr lang="zh-CN" altLang="en-US" sz="3700" kern="0" dirty="0">
              <a:solidFill>
                <a:srgbClr val="2F5B50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直接连接符 17"/>
          <p:cNvCxnSpPr/>
          <p:nvPr/>
        </p:nvCxnSpPr>
        <p:spPr>
          <a:xfrm>
            <a:off x="4092184" y="3988564"/>
            <a:ext cx="0" cy="556457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19" name="标题层"/>
          <p:cNvSpPr txBox="1"/>
          <p:nvPr/>
        </p:nvSpPr>
        <p:spPr bwMode="auto">
          <a:xfrm>
            <a:off x="4277590" y="3917991"/>
            <a:ext cx="4218709" cy="582295"/>
          </a:xfrm>
          <a:prstGeom prst="rect">
            <a:avLst/>
          </a:prstGeom>
          <a:noFill/>
          <a:effectLst/>
        </p:spPr>
        <p:txBody>
          <a:bodyPr wrap="square" lIns="121670" tIns="60834" rIns="121670" bIns="60834">
            <a:spAutoFit/>
          </a:bodyPr>
          <a:lstStyle/>
          <a:p>
            <a:pPr defTabSz="1216660">
              <a:defRPr/>
            </a:pPr>
            <a:r>
              <a:rPr lang="zh-CN" alt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演习人员、组织架构图</a:t>
            </a:r>
            <a:endParaRPr lang="zh-CN" altLang="en-US" sz="3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0" name="直接连接符 19"/>
          <p:cNvCxnSpPr/>
          <p:nvPr/>
        </p:nvCxnSpPr>
        <p:spPr>
          <a:xfrm>
            <a:off x="8496299" y="4266788"/>
            <a:ext cx="666977" cy="0"/>
          </a:xfrm>
          <a:prstGeom prst="line">
            <a:avLst/>
          </a:prstGeom>
          <a:noFill/>
          <a:ln w="9525" cap="flat" cmpd="sng" algn="ctr">
            <a:solidFill>
              <a:srgbClr val="175682"/>
            </a:solidFill>
            <a:prstDash val="dash"/>
            <a:tailEnd type="oval"/>
          </a:ln>
          <a:effectLst/>
        </p:spPr>
      </p:cxnSp>
      <p:sp>
        <p:nvSpPr>
          <p:cNvPr id="21" name="标题层"/>
          <p:cNvSpPr txBox="1"/>
          <p:nvPr/>
        </p:nvSpPr>
        <p:spPr bwMode="auto">
          <a:xfrm>
            <a:off x="9073085" y="4041102"/>
            <a:ext cx="875769" cy="451405"/>
          </a:xfrm>
          <a:prstGeom prst="rect">
            <a:avLst/>
          </a:prstGeom>
          <a:noFill/>
          <a:effectLst/>
        </p:spPr>
        <p:txBody>
          <a:bodyPr wrap="square" lIns="121670" tIns="60834" rIns="121670" bIns="60834">
            <a:spAutoFit/>
          </a:bodyPr>
          <a:lstStyle/>
          <a:p>
            <a:pPr algn="ctr" defTabSz="1216660">
              <a:defRPr/>
            </a:pPr>
            <a:r>
              <a:rPr lang="en-US" altLang="zh-CN" sz="2100" kern="0" dirty="0" smtClean="0">
                <a:solidFill>
                  <a:srgbClr val="FF0000"/>
                </a:solidFill>
                <a:latin typeface="微软雅黑" panose="020B0503020204020204" pitchFamily="34" charset="-122"/>
                <a:cs typeface="Arial" panose="020B0604020202020204" pitchFamily="34" charset="0"/>
              </a:rPr>
              <a:t>P06</a:t>
            </a:r>
            <a:endParaRPr lang="en-US" altLang="zh-CN" sz="2100" kern="0" dirty="0" smtClean="0">
              <a:solidFill>
                <a:srgbClr val="FF0000"/>
              </a:solidFill>
              <a:latin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2" name="标题层"/>
          <p:cNvSpPr txBox="1"/>
          <p:nvPr/>
        </p:nvSpPr>
        <p:spPr bwMode="auto">
          <a:xfrm>
            <a:off x="3213097" y="4585377"/>
            <a:ext cx="799280" cy="697627"/>
          </a:xfrm>
          <a:prstGeom prst="rect">
            <a:avLst/>
          </a:prstGeom>
          <a:noFill/>
          <a:effectLst/>
        </p:spPr>
        <p:txBody>
          <a:bodyPr wrap="square" lIns="121670" tIns="60834" rIns="121670" bIns="60834">
            <a:spAutoFit/>
          </a:bodyPr>
          <a:lstStyle/>
          <a:p>
            <a:pPr algn="ctr" defTabSz="1216660">
              <a:defRPr/>
            </a:pPr>
            <a:r>
              <a:rPr lang="en-US" altLang="zh-CN" sz="3700" kern="0" dirty="0">
                <a:solidFill>
                  <a:srgbClr val="2F5B50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03</a:t>
            </a:r>
            <a:endParaRPr lang="zh-CN" altLang="en-US" sz="3700" kern="0" dirty="0">
              <a:solidFill>
                <a:srgbClr val="2F5B50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接连接符 22"/>
          <p:cNvCxnSpPr/>
          <p:nvPr/>
        </p:nvCxnSpPr>
        <p:spPr>
          <a:xfrm>
            <a:off x="4092184" y="4698503"/>
            <a:ext cx="0" cy="556457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24" name="标题层"/>
          <p:cNvSpPr txBox="1"/>
          <p:nvPr/>
        </p:nvSpPr>
        <p:spPr bwMode="auto">
          <a:xfrm>
            <a:off x="4277591" y="4642101"/>
            <a:ext cx="3360252" cy="582295"/>
          </a:xfrm>
          <a:prstGeom prst="rect">
            <a:avLst/>
          </a:prstGeom>
          <a:noFill/>
          <a:effectLst/>
        </p:spPr>
        <p:txBody>
          <a:bodyPr wrap="square" lIns="121670" tIns="60834" rIns="121670" bIns="60834">
            <a:spAutoFit/>
          </a:bodyPr>
          <a:lstStyle/>
          <a:p>
            <a:pPr defTabSz="1216660">
              <a:defRPr/>
            </a:pPr>
            <a:r>
              <a:rPr lang="zh-CN" alt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演习假设</a:t>
            </a:r>
            <a:endParaRPr lang="zh-CN" altLang="en-US" sz="3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6387367" y="4990897"/>
            <a:ext cx="2775909" cy="0"/>
          </a:xfrm>
          <a:prstGeom prst="line">
            <a:avLst/>
          </a:prstGeom>
          <a:noFill/>
          <a:ln w="9525" cap="flat" cmpd="sng" algn="ctr">
            <a:solidFill>
              <a:srgbClr val="175682"/>
            </a:solidFill>
            <a:prstDash val="dash"/>
            <a:tailEnd type="oval"/>
          </a:ln>
          <a:effectLst/>
        </p:spPr>
      </p:cxnSp>
      <p:sp>
        <p:nvSpPr>
          <p:cNvPr id="26" name="标题层"/>
          <p:cNvSpPr txBox="1"/>
          <p:nvPr/>
        </p:nvSpPr>
        <p:spPr bwMode="auto">
          <a:xfrm>
            <a:off x="9073085" y="4765211"/>
            <a:ext cx="875769" cy="446022"/>
          </a:xfrm>
          <a:prstGeom prst="rect">
            <a:avLst/>
          </a:prstGeom>
          <a:noFill/>
          <a:effectLst/>
        </p:spPr>
        <p:txBody>
          <a:bodyPr wrap="square" lIns="121670" tIns="60834" rIns="121670" bIns="60834">
            <a:spAutoFit/>
          </a:bodyPr>
          <a:lstStyle/>
          <a:p>
            <a:pPr algn="ctr" defTabSz="1216660">
              <a:defRPr/>
            </a:pPr>
            <a:r>
              <a:rPr lang="en-US" altLang="zh-CN" sz="2100" kern="0" dirty="0" smtClean="0">
                <a:solidFill>
                  <a:srgbClr val="FF0000"/>
                </a:solidFill>
                <a:latin typeface="微软雅黑" panose="020B0503020204020204" pitchFamily="34" charset="-122"/>
                <a:cs typeface="Arial" panose="020B0604020202020204" pitchFamily="34" charset="0"/>
              </a:rPr>
              <a:t>P09</a:t>
            </a:r>
            <a:endParaRPr lang="en-US" altLang="zh-CN" sz="2100" kern="0" dirty="0" smtClean="0">
              <a:solidFill>
                <a:srgbClr val="FF0000"/>
              </a:solidFill>
              <a:latin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" name="标题层"/>
          <p:cNvSpPr txBox="1"/>
          <p:nvPr/>
        </p:nvSpPr>
        <p:spPr bwMode="auto">
          <a:xfrm>
            <a:off x="3213097" y="5309490"/>
            <a:ext cx="799280" cy="697627"/>
          </a:xfrm>
          <a:prstGeom prst="rect">
            <a:avLst/>
          </a:prstGeom>
          <a:noFill/>
          <a:effectLst/>
        </p:spPr>
        <p:txBody>
          <a:bodyPr wrap="square" lIns="121670" tIns="60834" rIns="121670" bIns="60834">
            <a:spAutoFit/>
          </a:bodyPr>
          <a:lstStyle/>
          <a:p>
            <a:pPr algn="ctr" defTabSz="1216660">
              <a:defRPr/>
            </a:pPr>
            <a:r>
              <a:rPr lang="en-US" altLang="zh-CN" sz="3700" kern="0" dirty="0">
                <a:solidFill>
                  <a:srgbClr val="2F5B50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04</a:t>
            </a:r>
            <a:endParaRPr lang="zh-CN" altLang="en-US" sz="3700" kern="0" dirty="0">
              <a:solidFill>
                <a:srgbClr val="2F5B50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直接连接符 27"/>
          <p:cNvCxnSpPr/>
          <p:nvPr/>
        </p:nvCxnSpPr>
        <p:spPr>
          <a:xfrm>
            <a:off x="4092184" y="5408429"/>
            <a:ext cx="0" cy="556457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/>
        </p:spPr>
      </p:cxnSp>
      <p:sp>
        <p:nvSpPr>
          <p:cNvPr id="29" name="标题层"/>
          <p:cNvSpPr txBox="1"/>
          <p:nvPr/>
        </p:nvSpPr>
        <p:spPr bwMode="auto">
          <a:xfrm>
            <a:off x="4277591" y="5366211"/>
            <a:ext cx="3360252" cy="584769"/>
          </a:xfrm>
          <a:prstGeom prst="rect">
            <a:avLst/>
          </a:prstGeom>
          <a:noFill/>
          <a:effectLst/>
        </p:spPr>
        <p:txBody>
          <a:bodyPr wrap="square" lIns="121670" tIns="60834" rIns="121670" bIns="60834">
            <a:spAutoFit/>
          </a:bodyPr>
          <a:lstStyle/>
          <a:p>
            <a:pPr defTabSz="1216660">
              <a:defRPr/>
            </a:pPr>
            <a:r>
              <a:rPr lang="zh-CN" altLang="en-US" sz="3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各小组职责</a:t>
            </a:r>
            <a:endParaRPr lang="zh-CN" altLang="en-US" sz="3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" name="直接连接符 29"/>
          <p:cNvCxnSpPr/>
          <p:nvPr/>
        </p:nvCxnSpPr>
        <p:spPr>
          <a:xfrm>
            <a:off x="6387367" y="5715007"/>
            <a:ext cx="2775909" cy="0"/>
          </a:xfrm>
          <a:prstGeom prst="line">
            <a:avLst/>
          </a:prstGeom>
          <a:noFill/>
          <a:ln w="9525" cap="flat" cmpd="sng" algn="ctr">
            <a:solidFill>
              <a:srgbClr val="175682"/>
            </a:solidFill>
            <a:prstDash val="dash"/>
            <a:tailEnd type="oval"/>
          </a:ln>
          <a:effectLst/>
        </p:spPr>
      </p:cxnSp>
      <p:sp>
        <p:nvSpPr>
          <p:cNvPr id="31" name="标题层"/>
          <p:cNvSpPr txBox="1"/>
          <p:nvPr/>
        </p:nvSpPr>
        <p:spPr bwMode="auto">
          <a:xfrm>
            <a:off x="9073085" y="5489319"/>
            <a:ext cx="875769" cy="446022"/>
          </a:xfrm>
          <a:prstGeom prst="rect">
            <a:avLst/>
          </a:prstGeom>
          <a:noFill/>
          <a:effectLst/>
        </p:spPr>
        <p:txBody>
          <a:bodyPr wrap="square" lIns="121670" tIns="60834" rIns="121670" bIns="60834">
            <a:spAutoFit/>
          </a:bodyPr>
          <a:lstStyle/>
          <a:p>
            <a:pPr algn="ctr" defTabSz="1216660">
              <a:defRPr/>
            </a:pPr>
            <a:r>
              <a:rPr lang="en-US" altLang="zh-CN" sz="2100" kern="0" dirty="0" smtClean="0">
                <a:solidFill>
                  <a:srgbClr val="FF0000"/>
                </a:solidFill>
                <a:latin typeface="微软雅黑" panose="020B0503020204020204" pitchFamily="34" charset="-122"/>
                <a:cs typeface="Arial" panose="020B0604020202020204" pitchFamily="34" charset="0"/>
              </a:rPr>
              <a:t>P11</a:t>
            </a:r>
            <a:endParaRPr lang="en-US" altLang="zh-CN" sz="2100" kern="0" dirty="0" smtClean="0">
              <a:solidFill>
                <a:srgbClr val="FF0000"/>
              </a:solidFill>
              <a:latin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decel="525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decel="525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decel="525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decel="525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decel="525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decel="525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8" decel="525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decel="525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/>
      <p:bldP spid="10" grpId="0"/>
      <p:bldP spid="12" grpId="0" bldLvl="0" animBg="1"/>
      <p:bldP spid="14" grpId="0" bldLvl="0" animBg="1"/>
      <p:bldP spid="16" grpId="0" bldLvl="0" animBg="1"/>
      <p:bldP spid="17" grpId="0"/>
      <p:bldP spid="19" grpId="0" bldLvl="0" animBg="1"/>
      <p:bldP spid="21" grpId="0" bldLvl="0" animBg="1"/>
      <p:bldP spid="22" grpId="0"/>
      <p:bldP spid="24" grpId="0" bldLvl="0" animBg="1"/>
      <p:bldP spid="26" grpId="0" bldLvl="0" animBg="1"/>
      <p:bldP spid="27" grpId="0"/>
      <p:bldP spid="29" grpId="0"/>
      <p:bldP spid="31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1573770" y="151657"/>
            <a:ext cx="3378835" cy="516890"/>
          </a:xfrm>
          <a:prstGeom prst="rect">
            <a:avLst/>
          </a:prstGeom>
        </p:spPr>
        <p:txBody>
          <a:bodyPr wrap="none" lIns="86532" tIns="43263" rIns="86532" bIns="43263">
            <a:spAutoFit/>
          </a:bodyPr>
          <a:p>
            <a:pPr algn="l" defTabSz="865505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0C27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演习</a:t>
            </a:r>
            <a:r>
              <a:rPr lang="zh-CN" altLang="en-US" sz="2800" b="1"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结束后</a:t>
            </a:r>
            <a:r>
              <a:rPr lang="zh-CN" altLang="en-US" sz="2800" dirty="0" smtClean="0">
                <a:solidFill>
                  <a:srgbClr val="0C27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注意事项</a:t>
            </a:r>
            <a:endParaRPr lang="zh-CN" altLang="en-US" dirty="0">
              <a:solidFill>
                <a:srgbClr val="0C27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MH_Others_2"/>
          <p:cNvSpPr/>
          <p:nvPr>
            <p:custDataLst>
              <p:tags r:id="rId1"/>
            </p:custDataLst>
          </p:nvPr>
        </p:nvSpPr>
        <p:spPr>
          <a:xfrm>
            <a:off x="335" y="151656"/>
            <a:ext cx="1384742" cy="474197"/>
          </a:xfrm>
          <a:prstGeom prst="rect">
            <a:avLst/>
          </a:prstGeom>
          <a:solidFill>
            <a:srgbClr val="2F5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0" tIns="45715" rIns="91430" bIns="45715" numCol="1" spcCol="0" rtlCol="0" fromWordArt="0" anchor="ctr" anchorCtr="0" forceAA="0" compatLnSpc="1">
            <a:noAutofit/>
          </a:bodyPr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sz="19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1402" y="188102"/>
            <a:ext cx="1311275" cy="440055"/>
          </a:xfrm>
          <a:prstGeom prst="rect">
            <a:avLst/>
          </a:prstGeom>
          <a:noFill/>
        </p:spPr>
        <p:txBody>
          <a:bodyPr wrap="none" lIns="86694" tIns="43347" rIns="86694" bIns="43347" rtlCol="0">
            <a:spAutoFit/>
          </a:bodyPr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30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09</a:t>
            </a:r>
            <a:endParaRPr lang="zh-CN" altLang="en-US" sz="23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23010" y="1896110"/>
            <a:ext cx="9804400" cy="1252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5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 w="22225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tIns="539750" bIns="360045" numCol="1" spcCol="0" rtlCol="0" fromWordArt="0" anchor="ctr" anchorCtr="0" forceAA="0" compatLnSpc="1">
            <a:noAutofit/>
          </a:bodyPr>
          <a:p>
            <a:pPr marL="342900" lvl="0" indent="-342900" algn="l">
              <a:buFont typeface="Wingdings" panose="05000000000000000000" charset="0"/>
              <a:buChar char=""/>
            </a:pPr>
            <a:r>
              <a:rPr lang="zh-CN" altLang="en-US" sz="2400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校公安处石鹏飞为大家讲解</a:t>
            </a:r>
            <a:r>
              <a:rPr lang="zh-CN" altLang="en-US" sz="2400" b="1">
                <a:solidFill>
                  <a:srgbClr val="C00000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消防灭火器</a:t>
            </a:r>
            <a:r>
              <a:rPr lang="zh-CN" altLang="en-US" sz="2400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正确使用方法</a:t>
            </a:r>
            <a:endParaRPr lang="zh-CN" altLang="en-US" sz="2400" b="1">
              <a:solidFill>
                <a:schemeClr val="tx1"/>
              </a:solidFill>
              <a:latin typeface="幼圆" panose="02010509060101010101" pitchFamily="49" charset="-122"/>
              <a:ea typeface="幼圆" panose="02010509060101010101" pitchFamily="49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223010" y="3383915"/>
            <a:ext cx="9805035" cy="122809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5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 w="22225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tIns="539750" bIns="360045" numCol="1" spcCol="0" rtlCol="0" fromWordArt="0" anchor="ctr" anchorCtr="0" forceAA="0" compatLnSpc="1">
            <a:noAutofit/>
          </a:bodyPr>
          <a:p>
            <a:pPr marL="342900" lvl="0" indent="-342900" algn="l">
              <a:buFont typeface="Wingdings" panose="05000000000000000000" charset="0"/>
              <a:buChar char=""/>
            </a:pPr>
            <a:r>
              <a:rPr lang="zh-CN" altLang="en-US" sz="2400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消防滑梯专业人员为大家讲解</a:t>
            </a:r>
            <a:r>
              <a:rPr lang="zh-CN" altLang="en-US" sz="2400" b="1">
                <a:solidFill>
                  <a:srgbClr val="C00000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消防滑梯</a:t>
            </a:r>
            <a:r>
              <a:rPr lang="zh-CN" altLang="en-US" sz="2400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正确使用方法</a:t>
            </a:r>
            <a:endParaRPr lang="zh-CN" altLang="en-US" sz="2400" b="1">
              <a:solidFill>
                <a:schemeClr val="tx1"/>
              </a:solidFill>
              <a:latin typeface="幼圆" panose="02010509060101010101" pitchFamily="49" charset="-122"/>
              <a:ea typeface="幼圆" panose="02010509060101010101" pitchFamily="49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223645" y="4793615"/>
            <a:ext cx="9804400" cy="116649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5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 w="22225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lIns="90170" tIns="539750" bIns="360045" numCol="1" spcCol="0" rtlCol="0" fromWordArt="0" anchor="ctr" anchorCtr="0" forceAA="0" compatLnSpc="1">
            <a:noAutofit/>
          </a:bodyPr>
          <a:p>
            <a:pPr marL="342900" lvl="0" indent="-342900" algn="l">
              <a:buFont typeface="Wingdings" panose="05000000000000000000" charset="0"/>
              <a:buChar char=""/>
            </a:pPr>
            <a:r>
              <a:rPr lang="zh-CN" altLang="en-US" sz="2400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演习全部项目结束后，请所有组长至</a:t>
            </a:r>
            <a:r>
              <a:rPr lang="zh-CN" altLang="en-US" sz="2400" b="1">
                <a:solidFill>
                  <a:srgbClr val="C00000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1504会议室</a:t>
            </a:r>
            <a:r>
              <a:rPr lang="zh-CN" altLang="en-US" sz="2400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rPr>
              <a:t>就本次消防演习进行讨论、总结</a:t>
            </a:r>
            <a:endParaRPr lang="zh-CN" altLang="en-US" sz="2400" b="1">
              <a:solidFill>
                <a:schemeClr val="tx1"/>
              </a:solidFill>
              <a:latin typeface="幼圆" panose="02010509060101010101" pitchFamily="49" charset="-122"/>
              <a:ea typeface="幼圆" panose="02010509060101010101" pitchFamily="49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4" grpId="0" animBg="1"/>
      <p:bldP spid="8" grpId="0" animBg="1"/>
      <p:bldP spid="9" grpId="0" animBg="1"/>
      <p:bldP spid="4" grpId="1" bldLvl="0" animBg="1"/>
      <p:bldP spid="8" grpId="1" bldLvl="0" animBg="1"/>
      <p:bldP spid="9" grpId="1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C:\Users\book pro\Desktop\图片\32.png32"/>
          <p:cNvPicPr>
            <a:picLocks noChangeAspect="1"/>
          </p:cNvPicPr>
          <p:nvPr/>
        </p:nvPicPr>
        <p:blipFill>
          <a:blip r:embed="rId1"/>
          <a:srcRect t="9822" b="9994"/>
          <a:stretch>
            <a:fillRect/>
          </a:stretch>
        </p:blipFill>
        <p:spPr>
          <a:xfrm>
            <a:off x="2068126" y="550720"/>
            <a:ext cx="8124513" cy="6515101"/>
          </a:xfrm>
          <a:prstGeom prst="rect">
            <a:avLst/>
          </a:prstGeom>
        </p:spPr>
      </p:pic>
      <p:sp>
        <p:nvSpPr>
          <p:cNvPr id="10" name="椭圆 9"/>
          <p:cNvSpPr/>
          <p:nvPr/>
        </p:nvSpPr>
        <p:spPr>
          <a:xfrm>
            <a:off x="4027523" y="1932238"/>
            <a:ext cx="4205722" cy="404681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09" tIns="45606" rIns="91209" bIns="45606" rtlCol="0" anchor="ctr"/>
          <a:lstStyle/>
          <a:p>
            <a:pPr algn="ctr" defTabSz="911860"/>
            <a:endParaRPr lang="zh-CN" altLang="en-US" sz="4800" dirty="0">
              <a:solidFill>
                <a:srgbClr val="1C83AA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238096" y="2116184"/>
            <a:ext cx="3823384" cy="3678924"/>
          </a:xfrm>
          <a:prstGeom prst="ellipse">
            <a:avLst/>
          </a:prstGeom>
          <a:noFill/>
          <a:ln w="28575">
            <a:solidFill>
              <a:srgbClr val="21575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09" tIns="45606" rIns="91209" bIns="45606" rtlCol="0" anchor="ctr"/>
          <a:lstStyle/>
          <a:p>
            <a:pPr algn="ctr" defTabSz="911860"/>
            <a:endParaRPr lang="zh-CN" altLang="en-US" sz="4800" dirty="0">
              <a:solidFill>
                <a:srgbClr val="1C83AA"/>
              </a:solidFill>
            </a:endParaRPr>
          </a:p>
        </p:txBody>
      </p:sp>
      <p:sp>
        <p:nvSpPr>
          <p:cNvPr id="13" name="矩形 259"/>
          <p:cNvSpPr>
            <a:spLocks noChangeArrowheads="1"/>
          </p:cNvSpPr>
          <p:nvPr/>
        </p:nvSpPr>
        <p:spPr bwMode="auto">
          <a:xfrm>
            <a:off x="4076357" y="3216982"/>
            <a:ext cx="4146862" cy="1477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4800" dirty="0" smtClean="0">
                <a:solidFill>
                  <a:srgbClr val="55663C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Arial" panose="020B0604020202020204" pitchFamily="34" charset="0"/>
              </a:rPr>
              <a:t>预祝本次演习圆满成功</a:t>
            </a:r>
            <a:r>
              <a:rPr lang="en-US" altLang="zh-CN" sz="4800" dirty="0">
                <a:solidFill>
                  <a:srgbClr val="55663C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Arial" panose="020B0604020202020204" pitchFamily="34" charset="0"/>
              </a:rPr>
              <a:t>!</a:t>
            </a:r>
            <a:endParaRPr lang="en-US" altLang="zh-CN" sz="4800" dirty="0">
              <a:solidFill>
                <a:srgbClr val="55663C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/>
      <p:bldP spid="1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C:\Users\book pro\Desktop\图片\32.png32"/>
          <p:cNvPicPr>
            <a:picLocks noChangeAspect="1"/>
          </p:cNvPicPr>
          <p:nvPr/>
        </p:nvPicPr>
        <p:blipFill>
          <a:blip r:embed="rId1"/>
          <a:srcRect t="9822" b="9994"/>
          <a:stretch>
            <a:fillRect/>
          </a:stretch>
        </p:blipFill>
        <p:spPr>
          <a:xfrm>
            <a:off x="1600216" y="1479176"/>
            <a:ext cx="4234275" cy="3395493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2744899" y="2266590"/>
            <a:ext cx="1898829" cy="189882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09" tIns="45606" rIns="91209" bIns="45606" rtlCol="0" anchor="ctr"/>
          <a:lstStyle/>
          <a:p>
            <a:pPr algn="ctr" defTabSz="911860"/>
            <a:endParaRPr lang="zh-CN" altLang="en-US" sz="4800" dirty="0">
              <a:solidFill>
                <a:srgbClr val="1C83AA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721347" y="2423172"/>
            <a:ext cx="1922367" cy="1600369"/>
          </a:xfrm>
          <a:prstGeom prst="rect">
            <a:avLst/>
          </a:prstGeom>
        </p:spPr>
        <p:txBody>
          <a:bodyPr vert="horz" wrap="square" lIns="121610" tIns="60805" rIns="121610" bIns="60805">
            <a:spAutoFit/>
          </a:bodyPr>
          <a:lstStyle/>
          <a:p>
            <a:pPr algn="ctr" defTabSz="1215390"/>
            <a:r>
              <a:rPr lang="en-US" altLang="zh-CN" sz="9600" b="1" dirty="0" smtClean="0">
                <a:solidFill>
                  <a:srgbClr val="2F5B50"/>
                </a:solidFill>
                <a:latin typeface="Agency FB" panose="020B0503020202020204" pitchFamily="34" charset="0"/>
                <a:cs typeface="+mn-ea"/>
                <a:sym typeface="+mn-lt"/>
              </a:rPr>
              <a:t>01</a:t>
            </a:r>
            <a:endParaRPr lang="en-US" altLang="zh-CN" sz="9600" b="1" dirty="0">
              <a:solidFill>
                <a:srgbClr val="2F5B50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32" name="原创设计师QQ598969553          _4"/>
          <p:cNvSpPr txBox="1">
            <a:spLocks noChangeArrowheads="1"/>
          </p:cNvSpPr>
          <p:nvPr/>
        </p:nvSpPr>
        <p:spPr bwMode="auto">
          <a:xfrm>
            <a:off x="5653906" y="2708372"/>
            <a:ext cx="5629652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117" tIns="45561" rIns="91117" bIns="45561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857250" indent="-857250" defTabSz="91059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u"/>
            </a:pPr>
            <a:r>
              <a:rPr lang="zh-CN" altLang="en-US" sz="6300" dirty="0" smtClean="0">
                <a:solidFill>
                  <a:srgbClr val="2F5B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演习目的</a:t>
            </a:r>
            <a:endParaRPr lang="en-US" altLang="zh-CN" sz="6300" dirty="0" smtClean="0">
              <a:solidFill>
                <a:srgbClr val="2F5B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57250" indent="-857250" defTabSz="91059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u"/>
            </a:pPr>
            <a:r>
              <a:rPr lang="zh-CN" altLang="en-US" sz="6300" dirty="0">
                <a:solidFill>
                  <a:srgbClr val="2F5B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注意事项</a:t>
            </a:r>
            <a:endParaRPr lang="zh-CN" altLang="en-US" sz="6300" dirty="0">
              <a:solidFill>
                <a:srgbClr val="2F5B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直接连接符 11"/>
          <p:cNvSpPr>
            <a:spLocks noChangeShapeType="1"/>
          </p:cNvSpPr>
          <p:nvPr/>
        </p:nvSpPr>
        <p:spPr bwMode="auto">
          <a:xfrm>
            <a:off x="5790455" y="2624026"/>
            <a:ext cx="3168160" cy="1588"/>
          </a:xfrm>
          <a:prstGeom prst="line">
            <a:avLst/>
          </a:prstGeom>
          <a:noFill/>
          <a:ln w="6350" cap="flat" cmpd="sng">
            <a:solidFill>
              <a:srgbClr val="2F5B50"/>
            </a:solidFill>
            <a:prstDash val="dash"/>
            <a:beve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6479" tIns="43238" rIns="86479" bIns="43238"/>
          <a:lstStyle/>
          <a:p>
            <a:pPr defTabSz="864235" fontAlgn="base">
              <a:spcBef>
                <a:spcPct val="0"/>
              </a:spcBef>
              <a:spcAft>
                <a:spcPct val="0"/>
              </a:spcAft>
            </a:pPr>
            <a:endParaRPr lang="zh-CN" altLang="en-US" sz="1900">
              <a:solidFill>
                <a:srgbClr val="003466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32" grpId="0"/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73770" y="151657"/>
            <a:ext cx="1595120" cy="516890"/>
          </a:xfrm>
          <a:prstGeom prst="rect">
            <a:avLst/>
          </a:prstGeom>
        </p:spPr>
        <p:txBody>
          <a:bodyPr wrap="none" lIns="86532" tIns="43263" rIns="86532" bIns="43263">
            <a:spAutoFit/>
          </a:bodyPr>
          <a:lstStyle/>
          <a:p>
            <a:pPr defTabSz="865505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0C27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演习目的</a:t>
            </a:r>
            <a:endParaRPr lang="zh-CN" altLang="en-US" dirty="0">
              <a:solidFill>
                <a:srgbClr val="0C27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MH_Others_2"/>
          <p:cNvSpPr/>
          <p:nvPr>
            <p:custDataLst>
              <p:tags r:id="rId1"/>
            </p:custDataLst>
          </p:nvPr>
        </p:nvSpPr>
        <p:spPr>
          <a:xfrm>
            <a:off x="335" y="151656"/>
            <a:ext cx="1384742" cy="474197"/>
          </a:xfrm>
          <a:prstGeom prst="rect">
            <a:avLst/>
          </a:prstGeom>
          <a:solidFill>
            <a:srgbClr val="2F5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0" tIns="45715" rIns="91430" bIns="45715" numCol="1" spcCol="0" rtlCol="0" fromWordArt="0" anchor="ctr" anchorCtr="0" forceAA="0" compatLnSpc="1">
            <a:no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sz="19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1402" y="188102"/>
            <a:ext cx="1323665" cy="441484"/>
          </a:xfrm>
          <a:prstGeom prst="rect">
            <a:avLst/>
          </a:prstGeom>
          <a:noFill/>
        </p:spPr>
        <p:txBody>
          <a:bodyPr wrap="none" lIns="86694" tIns="43347" rIns="86694" bIns="43347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30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01</a:t>
            </a:r>
            <a:endParaRPr lang="zh-CN" altLang="en-US" sz="23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5" name="组合 9"/>
          <p:cNvGrpSpPr/>
          <p:nvPr/>
        </p:nvGrpSpPr>
        <p:grpSpPr bwMode="auto">
          <a:xfrm>
            <a:off x="1395067" y="1517444"/>
            <a:ext cx="2353973" cy="2304606"/>
            <a:chOff x="689483" y="1361085"/>
            <a:chExt cx="3237288" cy="3597732"/>
          </a:xfrm>
        </p:grpSpPr>
        <p:sp>
          <p:nvSpPr>
            <p:cNvPr id="16" name="矩形 3"/>
            <p:cNvSpPr/>
            <p:nvPr/>
          </p:nvSpPr>
          <p:spPr>
            <a:xfrm>
              <a:off x="1355703" y="2332823"/>
              <a:ext cx="2571068" cy="2377006"/>
            </a:xfrm>
            <a:custGeom>
              <a:avLst/>
              <a:gdLst>
                <a:gd name="connsiteX0" fmla="*/ 0 w 5688632"/>
                <a:gd name="connsiteY0" fmla="*/ 0 h 2053062"/>
                <a:gd name="connsiteX1" fmla="*/ 5688632 w 5688632"/>
                <a:gd name="connsiteY1" fmla="*/ 0 h 2053062"/>
                <a:gd name="connsiteX2" fmla="*/ 5688632 w 5688632"/>
                <a:gd name="connsiteY2" fmla="*/ 2053062 h 2053062"/>
                <a:gd name="connsiteX3" fmla="*/ 0 w 5688632"/>
                <a:gd name="connsiteY3" fmla="*/ 2053062 h 2053062"/>
                <a:gd name="connsiteX4" fmla="*/ 0 w 5688632"/>
                <a:gd name="connsiteY4" fmla="*/ 0 h 2053062"/>
                <a:gd name="connsiteX0-1" fmla="*/ 433137 w 5688632"/>
                <a:gd name="connsiteY0-2" fmla="*/ 12032 h 2053062"/>
                <a:gd name="connsiteX1-3" fmla="*/ 5688632 w 5688632"/>
                <a:gd name="connsiteY1-4" fmla="*/ 0 h 2053062"/>
                <a:gd name="connsiteX2-5" fmla="*/ 5688632 w 5688632"/>
                <a:gd name="connsiteY2-6" fmla="*/ 2053062 h 2053062"/>
                <a:gd name="connsiteX3-7" fmla="*/ 0 w 5688632"/>
                <a:gd name="connsiteY3-8" fmla="*/ 2053062 h 2053062"/>
                <a:gd name="connsiteX4-9" fmla="*/ 433137 w 5688632"/>
                <a:gd name="connsiteY4-10" fmla="*/ 12032 h 205306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5688632" h="2053062">
                  <a:moveTo>
                    <a:pt x="433137" y="12032"/>
                  </a:moveTo>
                  <a:lnTo>
                    <a:pt x="5688632" y="0"/>
                  </a:lnTo>
                  <a:lnTo>
                    <a:pt x="5688632" y="2053062"/>
                  </a:lnTo>
                  <a:lnTo>
                    <a:pt x="0" y="2053062"/>
                  </a:lnTo>
                  <a:lnTo>
                    <a:pt x="433137" y="12032"/>
                  </a:lnTo>
                  <a:close/>
                </a:path>
              </a:pathLst>
            </a:custGeom>
            <a:solidFill>
              <a:srgbClr val="2F5B50"/>
            </a:solidFill>
            <a:ln w="25400" cap="flat" cmpd="sng" algn="ctr">
              <a:noFill/>
              <a:prstDash val="solid"/>
            </a:ln>
            <a:effectLst>
              <a:innerShdw blurRad="63500" dist="25400" dir="18900000">
                <a:prstClr val="black">
                  <a:alpha val="33000"/>
                </a:prstClr>
              </a:inn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7" name="直角三角形 2"/>
            <p:cNvSpPr/>
            <p:nvPr/>
          </p:nvSpPr>
          <p:spPr>
            <a:xfrm rot="17117050" flipH="1">
              <a:off x="1355913" y="3076853"/>
              <a:ext cx="1764148" cy="1999779"/>
            </a:xfrm>
            <a:custGeom>
              <a:avLst/>
              <a:gdLst>
                <a:gd name="connsiteX0" fmla="*/ 0 w 2088232"/>
                <a:gd name="connsiteY0" fmla="*/ 1842558 h 1842558"/>
                <a:gd name="connsiteX1" fmla="*/ 0 w 2088232"/>
                <a:gd name="connsiteY1" fmla="*/ 0 h 1842558"/>
                <a:gd name="connsiteX2" fmla="*/ 2088232 w 2088232"/>
                <a:gd name="connsiteY2" fmla="*/ 1842558 h 1842558"/>
                <a:gd name="connsiteX3" fmla="*/ 0 w 2088232"/>
                <a:gd name="connsiteY3" fmla="*/ 1842558 h 1842558"/>
                <a:gd name="connsiteX0-1" fmla="*/ 0 w 1625488"/>
                <a:gd name="connsiteY0-2" fmla="*/ 1842558 h 1842558"/>
                <a:gd name="connsiteX1-3" fmla="*/ 0 w 1625488"/>
                <a:gd name="connsiteY1-4" fmla="*/ 0 h 1842558"/>
                <a:gd name="connsiteX2-5" fmla="*/ 1625488 w 1625488"/>
                <a:gd name="connsiteY2-6" fmla="*/ 843012 h 1842558"/>
                <a:gd name="connsiteX3-7" fmla="*/ 0 w 1625488"/>
                <a:gd name="connsiteY3-8" fmla="*/ 1842558 h 1842558"/>
                <a:gd name="connsiteX0-9" fmla="*/ 0 w 1690209"/>
                <a:gd name="connsiteY0-10" fmla="*/ 1842558 h 1842558"/>
                <a:gd name="connsiteX1-11" fmla="*/ 0 w 1690209"/>
                <a:gd name="connsiteY1-12" fmla="*/ 0 h 1842558"/>
                <a:gd name="connsiteX2-13" fmla="*/ 1690209 w 1690209"/>
                <a:gd name="connsiteY2-14" fmla="*/ 149753 h 1842558"/>
                <a:gd name="connsiteX3-15" fmla="*/ 0 w 1690209"/>
                <a:gd name="connsiteY3-16" fmla="*/ 1842558 h 1842558"/>
                <a:gd name="connsiteX0-17" fmla="*/ 0 w 1690209"/>
                <a:gd name="connsiteY0-18" fmla="*/ 1950675 h 1950675"/>
                <a:gd name="connsiteX1-19" fmla="*/ 33538 w 1690209"/>
                <a:gd name="connsiteY1-20" fmla="*/ 1 h 1950675"/>
                <a:gd name="connsiteX2-21" fmla="*/ 1690209 w 1690209"/>
                <a:gd name="connsiteY2-22" fmla="*/ 257870 h 1950675"/>
                <a:gd name="connsiteX3-23" fmla="*/ 0 w 1690209"/>
                <a:gd name="connsiteY3-24" fmla="*/ 1950675 h 1950675"/>
                <a:gd name="connsiteX0-25" fmla="*/ 0 w 1729276"/>
                <a:gd name="connsiteY0-26" fmla="*/ 1970316 h 1970316"/>
                <a:gd name="connsiteX1-27" fmla="*/ 72605 w 1729276"/>
                <a:gd name="connsiteY1-28" fmla="*/ 0 h 1970316"/>
                <a:gd name="connsiteX2-29" fmla="*/ 1729276 w 1729276"/>
                <a:gd name="connsiteY2-30" fmla="*/ 257869 h 1970316"/>
                <a:gd name="connsiteX3-31" fmla="*/ 0 w 1729276"/>
                <a:gd name="connsiteY3-32" fmla="*/ 1970316 h 1970316"/>
                <a:gd name="connsiteX0-33" fmla="*/ 0 w 1729276"/>
                <a:gd name="connsiteY0-34" fmla="*/ 1999780 h 1999780"/>
                <a:gd name="connsiteX1-35" fmla="*/ 131202 w 1729276"/>
                <a:gd name="connsiteY1-36" fmla="*/ 0 h 1999780"/>
                <a:gd name="connsiteX2-37" fmla="*/ 1729276 w 1729276"/>
                <a:gd name="connsiteY2-38" fmla="*/ 287333 h 1999780"/>
                <a:gd name="connsiteX3-39" fmla="*/ 0 w 1729276"/>
                <a:gd name="connsiteY3-40" fmla="*/ 1999780 h 1999780"/>
                <a:gd name="connsiteX0-41" fmla="*/ 0 w 1729275"/>
                <a:gd name="connsiteY0-42" fmla="*/ 1999780 h 1999780"/>
                <a:gd name="connsiteX1-43" fmla="*/ 131202 w 1729275"/>
                <a:gd name="connsiteY1-44" fmla="*/ 0 h 1999780"/>
                <a:gd name="connsiteX2-45" fmla="*/ 1729275 w 1729275"/>
                <a:gd name="connsiteY2-46" fmla="*/ 287334 h 1999780"/>
                <a:gd name="connsiteX3-47" fmla="*/ 0 w 1729275"/>
                <a:gd name="connsiteY3-48" fmla="*/ 1999780 h 1999780"/>
                <a:gd name="connsiteX0-49" fmla="*/ 0 w 1764150"/>
                <a:gd name="connsiteY0-50" fmla="*/ 1999780 h 1999780"/>
                <a:gd name="connsiteX1-51" fmla="*/ 131202 w 1764150"/>
                <a:gd name="connsiteY1-52" fmla="*/ 0 h 1999780"/>
                <a:gd name="connsiteX2-53" fmla="*/ 1764149 w 1764150"/>
                <a:gd name="connsiteY2-54" fmla="*/ 281206 h 1999780"/>
                <a:gd name="connsiteX3-55" fmla="*/ 0 w 1764150"/>
                <a:gd name="connsiteY3-56" fmla="*/ 1999780 h 199978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764150" h="1999780">
                  <a:moveTo>
                    <a:pt x="0" y="1999780"/>
                  </a:moveTo>
                  <a:lnTo>
                    <a:pt x="131202" y="0"/>
                  </a:lnTo>
                  <a:lnTo>
                    <a:pt x="1764149" y="281206"/>
                  </a:lnTo>
                  <a:lnTo>
                    <a:pt x="0" y="1999780"/>
                  </a:lnTo>
                  <a:close/>
                </a:path>
              </a:pathLst>
            </a:custGeom>
            <a:gradFill flip="none" rotWithShape="1">
              <a:gsLst>
                <a:gs pos="0">
                  <a:sysClr val="window" lastClr="FFFFFF">
                    <a:lumMod val="95000"/>
                    <a:shade val="30000"/>
                    <a:satMod val="115000"/>
                  </a:sysClr>
                </a:gs>
                <a:gs pos="50000">
                  <a:sysClr val="window" lastClr="FFFFFF">
                    <a:lumMod val="95000"/>
                    <a:shade val="67500"/>
                    <a:satMod val="115000"/>
                  </a:sysClr>
                </a:gs>
                <a:gs pos="78000">
                  <a:sysClr val="window" lastClr="FFFFFF">
                    <a:lumMod val="95000"/>
                    <a:shade val="100000"/>
                    <a:satMod val="115000"/>
                  </a:sysClr>
                </a:gs>
              </a:gsLst>
              <a:path path="circle">
                <a:fillToRect t="100000" r="100000"/>
              </a:path>
              <a:tileRect l="-100000" b="-10000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8" name="矩形 2"/>
            <p:cNvSpPr/>
            <p:nvPr/>
          </p:nvSpPr>
          <p:spPr>
            <a:xfrm rot="5400000">
              <a:off x="969977" y="1080591"/>
              <a:ext cx="2160240" cy="2721228"/>
            </a:xfrm>
            <a:custGeom>
              <a:avLst/>
              <a:gdLst>
                <a:gd name="connsiteX0" fmla="*/ 0 w 2016224"/>
                <a:gd name="connsiteY0" fmla="*/ 0 h 1080120"/>
                <a:gd name="connsiteX1" fmla="*/ 2016224 w 2016224"/>
                <a:gd name="connsiteY1" fmla="*/ 0 h 1080120"/>
                <a:gd name="connsiteX2" fmla="*/ 2016224 w 2016224"/>
                <a:gd name="connsiteY2" fmla="*/ 1080120 h 1080120"/>
                <a:gd name="connsiteX3" fmla="*/ 0 w 2016224"/>
                <a:gd name="connsiteY3" fmla="*/ 1080120 h 1080120"/>
                <a:gd name="connsiteX4" fmla="*/ 0 w 2016224"/>
                <a:gd name="connsiteY4" fmla="*/ 0 h 1080120"/>
                <a:gd name="connsiteX0-1" fmla="*/ 329184 w 2016224"/>
                <a:gd name="connsiteY0-2" fmla="*/ 0 h 1092312"/>
                <a:gd name="connsiteX1-3" fmla="*/ 2016224 w 2016224"/>
                <a:gd name="connsiteY1-4" fmla="*/ 12192 h 1092312"/>
                <a:gd name="connsiteX2-5" fmla="*/ 2016224 w 2016224"/>
                <a:gd name="connsiteY2-6" fmla="*/ 1092312 h 1092312"/>
                <a:gd name="connsiteX3-7" fmla="*/ 0 w 2016224"/>
                <a:gd name="connsiteY3-8" fmla="*/ 1092312 h 1092312"/>
                <a:gd name="connsiteX4-9" fmla="*/ 329184 w 2016224"/>
                <a:gd name="connsiteY4-10" fmla="*/ 0 h 1092312"/>
                <a:gd name="connsiteX0-11" fmla="*/ 560832 w 2016224"/>
                <a:gd name="connsiteY0-12" fmla="*/ 0 h 1092312"/>
                <a:gd name="connsiteX1-13" fmla="*/ 2016224 w 2016224"/>
                <a:gd name="connsiteY1-14" fmla="*/ 12192 h 1092312"/>
                <a:gd name="connsiteX2-15" fmla="*/ 2016224 w 2016224"/>
                <a:gd name="connsiteY2-16" fmla="*/ 1092312 h 1092312"/>
                <a:gd name="connsiteX3-17" fmla="*/ 0 w 2016224"/>
                <a:gd name="connsiteY3-18" fmla="*/ 1092312 h 1092312"/>
                <a:gd name="connsiteX4-19" fmla="*/ 560832 w 2016224"/>
                <a:gd name="connsiteY4-20" fmla="*/ 0 h 1092312"/>
                <a:gd name="connsiteX0-21" fmla="*/ 560832 w 2016224"/>
                <a:gd name="connsiteY0-22" fmla="*/ 0 h 1092312"/>
                <a:gd name="connsiteX1-23" fmla="*/ 2004032 w 2016224"/>
                <a:gd name="connsiteY1-24" fmla="*/ 231648 h 1092312"/>
                <a:gd name="connsiteX2-25" fmla="*/ 2016224 w 2016224"/>
                <a:gd name="connsiteY2-26" fmla="*/ 1092312 h 1092312"/>
                <a:gd name="connsiteX3-27" fmla="*/ 0 w 2016224"/>
                <a:gd name="connsiteY3-28" fmla="*/ 1092312 h 1092312"/>
                <a:gd name="connsiteX4-29" fmla="*/ 560832 w 2016224"/>
                <a:gd name="connsiteY4-30" fmla="*/ 0 h 1092312"/>
                <a:gd name="connsiteX0-31" fmla="*/ 560832 w 2016224"/>
                <a:gd name="connsiteY0-32" fmla="*/ 307017 h 1399329"/>
                <a:gd name="connsiteX1-33" fmla="*/ 2004035 w 2016224"/>
                <a:gd name="connsiteY1-34" fmla="*/ 0 h 1399329"/>
                <a:gd name="connsiteX2-35" fmla="*/ 2016224 w 2016224"/>
                <a:gd name="connsiteY2-36" fmla="*/ 1399329 h 1399329"/>
                <a:gd name="connsiteX3-37" fmla="*/ 0 w 2016224"/>
                <a:gd name="connsiteY3-38" fmla="*/ 1399329 h 1399329"/>
                <a:gd name="connsiteX4-39" fmla="*/ 560832 w 2016224"/>
                <a:gd name="connsiteY4-40" fmla="*/ 307017 h 1399329"/>
                <a:gd name="connsiteX0-41" fmla="*/ 560832 w 2016224"/>
                <a:gd name="connsiteY0-42" fmla="*/ 277636 h 1399329"/>
                <a:gd name="connsiteX1-43" fmla="*/ 2004035 w 2016224"/>
                <a:gd name="connsiteY1-44" fmla="*/ 0 h 1399329"/>
                <a:gd name="connsiteX2-45" fmla="*/ 2016224 w 2016224"/>
                <a:gd name="connsiteY2-46" fmla="*/ 1399329 h 1399329"/>
                <a:gd name="connsiteX3-47" fmla="*/ 0 w 2016224"/>
                <a:gd name="connsiteY3-48" fmla="*/ 1399329 h 1399329"/>
                <a:gd name="connsiteX4-49" fmla="*/ 560832 w 2016224"/>
                <a:gd name="connsiteY4-50" fmla="*/ 277636 h 1399329"/>
                <a:gd name="connsiteX0-51" fmla="*/ 560832 w 2016224"/>
                <a:gd name="connsiteY0-52" fmla="*/ 277636 h 1585413"/>
                <a:gd name="connsiteX1-53" fmla="*/ 2004035 w 2016224"/>
                <a:gd name="connsiteY1-54" fmla="*/ 0 h 1585413"/>
                <a:gd name="connsiteX2-55" fmla="*/ 2016224 w 2016224"/>
                <a:gd name="connsiteY2-56" fmla="*/ 1585413 h 1585413"/>
                <a:gd name="connsiteX3-57" fmla="*/ 0 w 2016224"/>
                <a:gd name="connsiteY3-58" fmla="*/ 1399329 h 1585413"/>
                <a:gd name="connsiteX4-59" fmla="*/ 560832 w 2016224"/>
                <a:gd name="connsiteY4-60" fmla="*/ 277636 h 1585413"/>
                <a:gd name="connsiteX0-61" fmla="*/ 379141 w 2016224"/>
                <a:gd name="connsiteY0-62" fmla="*/ 287429 h 1585413"/>
                <a:gd name="connsiteX1-63" fmla="*/ 2004035 w 2016224"/>
                <a:gd name="connsiteY1-64" fmla="*/ 0 h 1585413"/>
                <a:gd name="connsiteX2-65" fmla="*/ 2016224 w 2016224"/>
                <a:gd name="connsiteY2-66" fmla="*/ 1585413 h 1585413"/>
                <a:gd name="connsiteX3-67" fmla="*/ 0 w 2016224"/>
                <a:gd name="connsiteY3-68" fmla="*/ 1399329 h 1585413"/>
                <a:gd name="connsiteX4-69" fmla="*/ 379141 w 2016224"/>
                <a:gd name="connsiteY4-70" fmla="*/ 287429 h 1585413"/>
                <a:gd name="connsiteX0-71" fmla="*/ 306464 w 2016224"/>
                <a:gd name="connsiteY0-72" fmla="*/ 336397 h 1585413"/>
                <a:gd name="connsiteX1-73" fmla="*/ 2004035 w 2016224"/>
                <a:gd name="connsiteY1-74" fmla="*/ 0 h 1585413"/>
                <a:gd name="connsiteX2-75" fmla="*/ 2016224 w 2016224"/>
                <a:gd name="connsiteY2-76" fmla="*/ 1585413 h 1585413"/>
                <a:gd name="connsiteX3-77" fmla="*/ 0 w 2016224"/>
                <a:gd name="connsiteY3-78" fmla="*/ 1399329 h 1585413"/>
                <a:gd name="connsiteX4-79" fmla="*/ 306464 w 2016224"/>
                <a:gd name="connsiteY4-80" fmla="*/ 336397 h 1585413"/>
                <a:gd name="connsiteX0-81" fmla="*/ 306464 w 2137280"/>
                <a:gd name="connsiteY0-82" fmla="*/ 336397 h 1585413"/>
                <a:gd name="connsiteX1-83" fmla="*/ 2137280 w 2137280"/>
                <a:gd name="connsiteY1-84" fmla="*/ 0 h 1585413"/>
                <a:gd name="connsiteX2-85" fmla="*/ 2016224 w 2137280"/>
                <a:gd name="connsiteY2-86" fmla="*/ 1585413 h 1585413"/>
                <a:gd name="connsiteX3-87" fmla="*/ 0 w 2137280"/>
                <a:gd name="connsiteY3-88" fmla="*/ 1399329 h 1585413"/>
                <a:gd name="connsiteX4-89" fmla="*/ 306464 w 2137280"/>
                <a:gd name="connsiteY4-90" fmla="*/ 336397 h 158541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137280" h="1585413">
                  <a:moveTo>
                    <a:pt x="306464" y="336397"/>
                  </a:moveTo>
                  <a:lnTo>
                    <a:pt x="2137280" y="0"/>
                  </a:lnTo>
                  <a:lnTo>
                    <a:pt x="2016224" y="1585413"/>
                  </a:lnTo>
                  <a:lnTo>
                    <a:pt x="0" y="1399329"/>
                  </a:lnTo>
                  <a:lnTo>
                    <a:pt x="306464" y="33639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F5B50"/>
                </a:gs>
                <a:gs pos="27000">
                  <a:sysClr val="window" lastClr="FFFFFF">
                    <a:lumMod val="95000"/>
                    <a:shade val="67500"/>
                    <a:satMod val="115000"/>
                  </a:sysClr>
                </a:gs>
                <a:gs pos="54000">
                  <a:sysClr val="window" lastClr="FFFFFF">
                    <a:lumMod val="95000"/>
                    <a:shade val="100000"/>
                    <a:satMod val="115000"/>
                  </a:sysClr>
                </a:gs>
              </a:gsLst>
              <a:path path="circle">
                <a:fillToRect r="100000" b="100000"/>
              </a:path>
              <a:tileRect l="-100000" t="-10000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19" name="组合 9"/>
          <p:cNvGrpSpPr/>
          <p:nvPr/>
        </p:nvGrpSpPr>
        <p:grpSpPr bwMode="auto">
          <a:xfrm>
            <a:off x="1385077" y="3752261"/>
            <a:ext cx="2353973" cy="2306344"/>
            <a:chOff x="689483" y="1361085"/>
            <a:chExt cx="3237288" cy="3600445"/>
          </a:xfrm>
        </p:grpSpPr>
        <p:sp>
          <p:nvSpPr>
            <p:cNvPr id="20" name="矩形 3"/>
            <p:cNvSpPr/>
            <p:nvPr/>
          </p:nvSpPr>
          <p:spPr>
            <a:xfrm>
              <a:off x="1355703" y="2332823"/>
              <a:ext cx="2571068" cy="2377006"/>
            </a:xfrm>
            <a:custGeom>
              <a:avLst/>
              <a:gdLst>
                <a:gd name="connsiteX0" fmla="*/ 0 w 5688632"/>
                <a:gd name="connsiteY0" fmla="*/ 0 h 2053062"/>
                <a:gd name="connsiteX1" fmla="*/ 5688632 w 5688632"/>
                <a:gd name="connsiteY1" fmla="*/ 0 h 2053062"/>
                <a:gd name="connsiteX2" fmla="*/ 5688632 w 5688632"/>
                <a:gd name="connsiteY2" fmla="*/ 2053062 h 2053062"/>
                <a:gd name="connsiteX3" fmla="*/ 0 w 5688632"/>
                <a:gd name="connsiteY3" fmla="*/ 2053062 h 2053062"/>
                <a:gd name="connsiteX4" fmla="*/ 0 w 5688632"/>
                <a:gd name="connsiteY4" fmla="*/ 0 h 2053062"/>
                <a:gd name="connsiteX0-1" fmla="*/ 433137 w 5688632"/>
                <a:gd name="connsiteY0-2" fmla="*/ 12032 h 2053062"/>
                <a:gd name="connsiteX1-3" fmla="*/ 5688632 w 5688632"/>
                <a:gd name="connsiteY1-4" fmla="*/ 0 h 2053062"/>
                <a:gd name="connsiteX2-5" fmla="*/ 5688632 w 5688632"/>
                <a:gd name="connsiteY2-6" fmla="*/ 2053062 h 2053062"/>
                <a:gd name="connsiteX3-7" fmla="*/ 0 w 5688632"/>
                <a:gd name="connsiteY3-8" fmla="*/ 2053062 h 2053062"/>
                <a:gd name="connsiteX4-9" fmla="*/ 433137 w 5688632"/>
                <a:gd name="connsiteY4-10" fmla="*/ 12032 h 205306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5688632" h="2053062">
                  <a:moveTo>
                    <a:pt x="433137" y="12032"/>
                  </a:moveTo>
                  <a:lnTo>
                    <a:pt x="5688632" y="0"/>
                  </a:lnTo>
                  <a:lnTo>
                    <a:pt x="5688632" y="2053062"/>
                  </a:lnTo>
                  <a:lnTo>
                    <a:pt x="0" y="2053062"/>
                  </a:lnTo>
                  <a:lnTo>
                    <a:pt x="433137" y="12032"/>
                  </a:lnTo>
                  <a:close/>
                </a:path>
              </a:pathLst>
            </a:custGeom>
            <a:solidFill>
              <a:srgbClr val="2F5B50"/>
            </a:solidFill>
            <a:ln w="25400" cap="flat" cmpd="sng" algn="ctr">
              <a:noFill/>
              <a:prstDash val="solid"/>
            </a:ln>
            <a:effectLst>
              <a:innerShdw blurRad="63500" dist="25400" dir="18900000">
                <a:prstClr val="black">
                  <a:alpha val="33000"/>
                </a:prstClr>
              </a:inn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>
                  <a:solidFill>
                    <a:schemeClr val="bg1"/>
                  </a:solidFill>
                  <a:sym typeface="+mn-ea"/>
                </a:rPr>
                <a:t>2</a:t>
              </a:r>
              <a:endParaRPr lang="zh-CN" altLang="en-US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1" name="直角三角形 2"/>
            <p:cNvSpPr/>
            <p:nvPr/>
          </p:nvSpPr>
          <p:spPr>
            <a:xfrm rot="17117050" flipH="1">
              <a:off x="1369653" y="3079566"/>
              <a:ext cx="1764148" cy="1999779"/>
            </a:xfrm>
            <a:custGeom>
              <a:avLst/>
              <a:gdLst>
                <a:gd name="connsiteX0" fmla="*/ 0 w 2088232"/>
                <a:gd name="connsiteY0" fmla="*/ 1842558 h 1842558"/>
                <a:gd name="connsiteX1" fmla="*/ 0 w 2088232"/>
                <a:gd name="connsiteY1" fmla="*/ 0 h 1842558"/>
                <a:gd name="connsiteX2" fmla="*/ 2088232 w 2088232"/>
                <a:gd name="connsiteY2" fmla="*/ 1842558 h 1842558"/>
                <a:gd name="connsiteX3" fmla="*/ 0 w 2088232"/>
                <a:gd name="connsiteY3" fmla="*/ 1842558 h 1842558"/>
                <a:gd name="connsiteX0-1" fmla="*/ 0 w 1625488"/>
                <a:gd name="connsiteY0-2" fmla="*/ 1842558 h 1842558"/>
                <a:gd name="connsiteX1-3" fmla="*/ 0 w 1625488"/>
                <a:gd name="connsiteY1-4" fmla="*/ 0 h 1842558"/>
                <a:gd name="connsiteX2-5" fmla="*/ 1625488 w 1625488"/>
                <a:gd name="connsiteY2-6" fmla="*/ 843012 h 1842558"/>
                <a:gd name="connsiteX3-7" fmla="*/ 0 w 1625488"/>
                <a:gd name="connsiteY3-8" fmla="*/ 1842558 h 1842558"/>
                <a:gd name="connsiteX0-9" fmla="*/ 0 w 1690209"/>
                <a:gd name="connsiteY0-10" fmla="*/ 1842558 h 1842558"/>
                <a:gd name="connsiteX1-11" fmla="*/ 0 w 1690209"/>
                <a:gd name="connsiteY1-12" fmla="*/ 0 h 1842558"/>
                <a:gd name="connsiteX2-13" fmla="*/ 1690209 w 1690209"/>
                <a:gd name="connsiteY2-14" fmla="*/ 149753 h 1842558"/>
                <a:gd name="connsiteX3-15" fmla="*/ 0 w 1690209"/>
                <a:gd name="connsiteY3-16" fmla="*/ 1842558 h 1842558"/>
                <a:gd name="connsiteX0-17" fmla="*/ 0 w 1690209"/>
                <a:gd name="connsiteY0-18" fmla="*/ 1950675 h 1950675"/>
                <a:gd name="connsiteX1-19" fmla="*/ 33538 w 1690209"/>
                <a:gd name="connsiteY1-20" fmla="*/ 1 h 1950675"/>
                <a:gd name="connsiteX2-21" fmla="*/ 1690209 w 1690209"/>
                <a:gd name="connsiteY2-22" fmla="*/ 257870 h 1950675"/>
                <a:gd name="connsiteX3-23" fmla="*/ 0 w 1690209"/>
                <a:gd name="connsiteY3-24" fmla="*/ 1950675 h 1950675"/>
                <a:gd name="connsiteX0-25" fmla="*/ 0 w 1729276"/>
                <a:gd name="connsiteY0-26" fmla="*/ 1970316 h 1970316"/>
                <a:gd name="connsiteX1-27" fmla="*/ 72605 w 1729276"/>
                <a:gd name="connsiteY1-28" fmla="*/ 0 h 1970316"/>
                <a:gd name="connsiteX2-29" fmla="*/ 1729276 w 1729276"/>
                <a:gd name="connsiteY2-30" fmla="*/ 257869 h 1970316"/>
                <a:gd name="connsiteX3-31" fmla="*/ 0 w 1729276"/>
                <a:gd name="connsiteY3-32" fmla="*/ 1970316 h 1970316"/>
                <a:gd name="connsiteX0-33" fmla="*/ 0 w 1729276"/>
                <a:gd name="connsiteY0-34" fmla="*/ 1999780 h 1999780"/>
                <a:gd name="connsiteX1-35" fmla="*/ 131202 w 1729276"/>
                <a:gd name="connsiteY1-36" fmla="*/ 0 h 1999780"/>
                <a:gd name="connsiteX2-37" fmla="*/ 1729276 w 1729276"/>
                <a:gd name="connsiteY2-38" fmla="*/ 287333 h 1999780"/>
                <a:gd name="connsiteX3-39" fmla="*/ 0 w 1729276"/>
                <a:gd name="connsiteY3-40" fmla="*/ 1999780 h 1999780"/>
                <a:gd name="connsiteX0-41" fmla="*/ 0 w 1729275"/>
                <a:gd name="connsiteY0-42" fmla="*/ 1999780 h 1999780"/>
                <a:gd name="connsiteX1-43" fmla="*/ 131202 w 1729275"/>
                <a:gd name="connsiteY1-44" fmla="*/ 0 h 1999780"/>
                <a:gd name="connsiteX2-45" fmla="*/ 1729275 w 1729275"/>
                <a:gd name="connsiteY2-46" fmla="*/ 287334 h 1999780"/>
                <a:gd name="connsiteX3-47" fmla="*/ 0 w 1729275"/>
                <a:gd name="connsiteY3-48" fmla="*/ 1999780 h 1999780"/>
                <a:gd name="connsiteX0-49" fmla="*/ 0 w 1764150"/>
                <a:gd name="connsiteY0-50" fmla="*/ 1999780 h 1999780"/>
                <a:gd name="connsiteX1-51" fmla="*/ 131202 w 1764150"/>
                <a:gd name="connsiteY1-52" fmla="*/ 0 h 1999780"/>
                <a:gd name="connsiteX2-53" fmla="*/ 1764149 w 1764150"/>
                <a:gd name="connsiteY2-54" fmla="*/ 281206 h 1999780"/>
                <a:gd name="connsiteX3-55" fmla="*/ 0 w 1764150"/>
                <a:gd name="connsiteY3-56" fmla="*/ 1999780 h 199978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764150" h="1999780">
                  <a:moveTo>
                    <a:pt x="0" y="1999780"/>
                  </a:moveTo>
                  <a:lnTo>
                    <a:pt x="131202" y="0"/>
                  </a:lnTo>
                  <a:lnTo>
                    <a:pt x="1764149" y="281206"/>
                  </a:lnTo>
                  <a:lnTo>
                    <a:pt x="0" y="1999780"/>
                  </a:lnTo>
                  <a:close/>
                </a:path>
              </a:pathLst>
            </a:custGeom>
            <a:gradFill flip="none" rotWithShape="1">
              <a:gsLst>
                <a:gs pos="0">
                  <a:sysClr val="window" lastClr="FFFFFF">
                    <a:lumMod val="95000"/>
                    <a:shade val="30000"/>
                    <a:satMod val="115000"/>
                  </a:sysClr>
                </a:gs>
                <a:gs pos="50000">
                  <a:sysClr val="window" lastClr="FFFFFF">
                    <a:lumMod val="95000"/>
                    <a:shade val="67500"/>
                    <a:satMod val="115000"/>
                  </a:sysClr>
                </a:gs>
                <a:gs pos="78000">
                  <a:sysClr val="window" lastClr="FFFFFF">
                    <a:lumMod val="95000"/>
                    <a:shade val="100000"/>
                    <a:satMod val="115000"/>
                  </a:sysClr>
                </a:gs>
              </a:gsLst>
              <a:path path="circle">
                <a:fillToRect t="100000" r="100000"/>
              </a:path>
              <a:tileRect l="-100000" b="-10000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2" name="矩形 2"/>
            <p:cNvSpPr/>
            <p:nvPr/>
          </p:nvSpPr>
          <p:spPr>
            <a:xfrm rot="5400000">
              <a:off x="969977" y="1080591"/>
              <a:ext cx="2160240" cy="2721228"/>
            </a:xfrm>
            <a:custGeom>
              <a:avLst/>
              <a:gdLst>
                <a:gd name="connsiteX0" fmla="*/ 0 w 2016224"/>
                <a:gd name="connsiteY0" fmla="*/ 0 h 1080120"/>
                <a:gd name="connsiteX1" fmla="*/ 2016224 w 2016224"/>
                <a:gd name="connsiteY1" fmla="*/ 0 h 1080120"/>
                <a:gd name="connsiteX2" fmla="*/ 2016224 w 2016224"/>
                <a:gd name="connsiteY2" fmla="*/ 1080120 h 1080120"/>
                <a:gd name="connsiteX3" fmla="*/ 0 w 2016224"/>
                <a:gd name="connsiteY3" fmla="*/ 1080120 h 1080120"/>
                <a:gd name="connsiteX4" fmla="*/ 0 w 2016224"/>
                <a:gd name="connsiteY4" fmla="*/ 0 h 1080120"/>
                <a:gd name="connsiteX0-1" fmla="*/ 329184 w 2016224"/>
                <a:gd name="connsiteY0-2" fmla="*/ 0 h 1092312"/>
                <a:gd name="connsiteX1-3" fmla="*/ 2016224 w 2016224"/>
                <a:gd name="connsiteY1-4" fmla="*/ 12192 h 1092312"/>
                <a:gd name="connsiteX2-5" fmla="*/ 2016224 w 2016224"/>
                <a:gd name="connsiteY2-6" fmla="*/ 1092312 h 1092312"/>
                <a:gd name="connsiteX3-7" fmla="*/ 0 w 2016224"/>
                <a:gd name="connsiteY3-8" fmla="*/ 1092312 h 1092312"/>
                <a:gd name="connsiteX4-9" fmla="*/ 329184 w 2016224"/>
                <a:gd name="connsiteY4-10" fmla="*/ 0 h 1092312"/>
                <a:gd name="connsiteX0-11" fmla="*/ 560832 w 2016224"/>
                <a:gd name="connsiteY0-12" fmla="*/ 0 h 1092312"/>
                <a:gd name="connsiteX1-13" fmla="*/ 2016224 w 2016224"/>
                <a:gd name="connsiteY1-14" fmla="*/ 12192 h 1092312"/>
                <a:gd name="connsiteX2-15" fmla="*/ 2016224 w 2016224"/>
                <a:gd name="connsiteY2-16" fmla="*/ 1092312 h 1092312"/>
                <a:gd name="connsiteX3-17" fmla="*/ 0 w 2016224"/>
                <a:gd name="connsiteY3-18" fmla="*/ 1092312 h 1092312"/>
                <a:gd name="connsiteX4-19" fmla="*/ 560832 w 2016224"/>
                <a:gd name="connsiteY4-20" fmla="*/ 0 h 1092312"/>
                <a:gd name="connsiteX0-21" fmla="*/ 560832 w 2016224"/>
                <a:gd name="connsiteY0-22" fmla="*/ 0 h 1092312"/>
                <a:gd name="connsiteX1-23" fmla="*/ 2004032 w 2016224"/>
                <a:gd name="connsiteY1-24" fmla="*/ 231648 h 1092312"/>
                <a:gd name="connsiteX2-25" fmla="*/ 2016224 w 2016224"/>
                <a:gd name="connsiteY2-26" fmla="*/ 1092312 h 1092312"/>
                <a:gd name="connsiteX3-27" fmla="*/ 0 w 2016224"/>
                <a:gd name="connsiteY3-28" fmla="*/ 1092312 h 1092312"/>
                <a:gd name="connsiteX4-29" fmla="*/ 560832 w 2016224"/>
                <a:gd name="connsiteY4-30" fmla="*/ 0 h 1092312"/>
                <a:gd name="connsiteX0-31" fmla="*/ 560832 w 2016224"/>
                <a:gd name="connsiteY0-32" fmla="*/ 307017 h 1399329"/>
                <a:gd name="connsiteX1-33" fmla="*/ 2004035 w 2016224"/>
                <a:gd name="connsiteY1-34" fmla="*/ 0 h 1399329"/>
                <a:gd name="connsiteX2-35" fmla="*/ 2016224 w 2016224"/>
                <a:gd name="connsiteY2-36" fmla="*/ 1399329 h 1399329"/>
                <a:gd name="connsiteX3-37" fmla="*/ 0 w 2016224"/>
                <a:gd name="connsiteY3-38" fmla="*/ 1399329 h 1399329"/>
                <a:gd name="connsiteX4-39" fmla="*/ 560832 w 2016224"/>
                <a:gd name="connsiteY4-40" fmla="*/ 307017 h 1399329"/>
                <a:gd name="connsiteX0-41" fmla="*/ 560832 w 2016224"/>
                <a:gd name="connsiteY0-42" fmla="*/ 277636 h 1399329"/>
                <a:gd name="connsiteX1-43" fmla="*/ 2004035 w 2016224"/>
                <a:gd name="connsiteY1-44" fmla="*/ 0 h 1399329"/>
                <a:gd name="connsiteX2-45" fmla="*/ 2016224 w 2016224"/>
                <a:gd name="connsiteY2-46" fmla="*/ 1399329 h 1399329"/>
                <a:gd name="connsiteX3-47" fmla="*/ 0 w 2016224"/>
                <a:gd name="connsiteY3-48" fmla="*/ 1399329 h 1399329"/>
                <a:gd name="connsiteX4-49" fmla="*/ 560832 w 2016224"/>
                <a:gd name="connsiteY4-50" fmla="*/ 277636 h 1399329"/>
                <a:gd name="connsiteX0-51" fmla="*/ 560832 w 2016224"/>
                <a:gd name="connsiteY0-52" fmla="*/ 277636 h 1585413"/>
                <a:gd name="connsiteX1-53" fmla="*/ 2004035 w 2016224"/>
                <a:gd name="connsiteY1-54" fmla="*/ 0 h 1585413"/>
                <a:gd name="connsiteX2-55" fmla="*/ 2016224 w 2016224"/>
                <a:gd name="connsiteY2-56" fmla="*/ 1585413 h 1585413"/>
                <a:gd name="connsiteX3-57" fmla="*/ 0 w 2016224"/>
                <a:gd name="connsiteY3-58" fmla="*/ 1399329 h 1585413"/>
                <a:gd name="connsiteX4-59" fmla="*/ 560832 w 2016224"/>
                <a:gd name="connsiteY4-60" fmla="*/ 277636 h 1585413"/>
                <a:gd name="connsiteX0-61" fmla="*/ 379141 w 2016224"/>
                <a:gd name="connsiteY0-62" fmla="*/ 287429 h 1585413"/>
                <a:gd name="connsiteX1-63" fmla="*/ 2004035 w 2016224"/>
                <a:gd name="connsiteY1-64" fmla="*/ 0 h 1585413"/>
                <a:gd name="connsiteX2-65" fmla="*/ 2016224 w 2016224"/>
                <a:gd name="connsiteY2-66" fmla="*/ 1585413 h 1585413"/>
                <a:gd name="connsiteX3-67" fmla="*/ 0 w 2016224"/>
                <a:gd name="connsiteY3-68" fmla="*/ 1399329 h 1585413"/>
                <a:gd name="connsiteX4-69" fmla="*/ 379141 w 2016224"/>
                <a:gd name="connsiteY4-70" fmla="*/ 287429 h 1585413"/>
                <a:gd name="connsiteX0-71" fmla="*/ 306464 w 2016224"/>
                <a:gd name="connsiteY0-72" fmla="*/ 336397 h 1585413"/>
                <a:gd name="connsiteX1-73" fmla="*/ 2004035 w 2016224"/>
                <a:gd name="connsiteY1-74" fmla="*/ 0 h 1585413"/>
                <a:gd name="connsiteX2-75" fmla="*/ 2016224 w 2016224"/>
                <a:gd name="connsiteY2-76" fmla="*/ 1585413 h 1585413"/>
                <a:gd name="connsiteX3-77" fmla="*/ 0 w 2016224"/>
                <a:gd name="connsiteY3-78" fmla="*/ 1399329 h 1585413"/>
                <a:gd name="connsiteX4-79" fmla="*/ 306464 w 2016224"/>
                <a:gd name="connsiteY4-80" fmla="*/ 336397 h 1585413"/>
                <a:gd name="connsiteX0-81" fmla="*/ 306464 w 2137280"/>
                <a:gd name="connsiteY0-82" fmla="*/ 336397 h 1585413"/>
                <a:gd name="connsiteX1-83" fmla="*/ 2137280 w 2137280"/>
                <a:gd name="connsiteY1-84" fmla="*/ 0 h 1585413"/>
                <a:gd name="connsiteX2-85" fmla="*/ 2016224 w 2137280"/>
                <a:gd name="connsiteY2-86" fmla="*/ 1585413 h 1585413"/>
                <a:gd name="connsiteX3-87" fmla="*/ 0 w 2137280"/>
                <a:gd name="connsiteY3-88" fmla="*/ 1399329 h 1585413"/>
                <a:gd name="connsiteX4-89" fmla="*/ 306464 w 2137280"/>
                <a:gd name="connsiteY4-90" fmla="*/ 336397 h 158541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137280" h="1585413">
                  <a:moveTo>
                    <a:pt x="306464" y="336397"/>
                  </a:moveTo>
                  <a:lnTo>
                    <a:pt x="2137280" y="0"/>
                  </a:lnTo>
                  <a:lnTo>
                    <a:pt x="2016224" y="1585413"/>
                  </a:lnTo>
                  <a:lnTo>
                    <a:pt x="0" y="1399329"/>
                  </a:lnTo>
                  <a:lnTo>
                    <a:pt x="306464" y="33639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F5B50"/>
                </a:gs>
                <a:gs pos="27000">
                  <a:sysClr val="window" lastClr="FFFFFF">
                    <a:lumMod val="95000"/>
                    <a:shade val="67500"/>
                    <a:satMod val="115000"/>
                  </a:sysClr>
                </a:gs>
                <a:gs pos="54000">
                  <a:sysClr val="window" lastClr="FFFFFF">
                    <a:lumMod val="95000"/>
                    <a:shade val="100000"/>
                    <a:satMod val="115000"/>
                  </a:sysClr>
                </a:gs>
              </a:gsLst>
              <a:path path="circle">
                <a:fillToRect r="100000" b="100000"/>
              </a:path>
              <a:tileRect l="-100000" t="-10000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" lastClr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sp>
        <p:nvSpPr>
          <p:cNvPr id="23" name="TextBox 33"/>
          <p:cNvSpPr txBox="1"/>
          <p:nvPr/>
        </p:nvSpPr>
        <p:spPr>
          <a:xfrm>
            <a:off x="4048086" y="2017992"/>
            <a:ext cx="6878993" cy="1748155"/>
          </a:xfrm>
          <a:prstGeom prst="rect">
            <a:avLst/>
          </a:prstGeom>
          <a:noFill/>
        </p:spPr>
        <p:txBody>
          <a:bodyPr wrap="square" lIns="86410" tIns="43201" rIns="86410" bIns="43201" rtlCol="0">
            <a:spAutoFit/>
          </a:bodyPr>
          <a:lstStyle/>
          <a:p>
            <a:pPr marL="161925" lvl="1" indent="-161925" defTabSz="86423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zh-CN" sz="24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检验</a:t>
            </a:r>
            <a:r>
              <a:rPr lang="zh-CN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各小组</a:t>
            </a:r>
            <a:r>
              <a:rPr lang="zh-CN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应急反应</a:t>
            </a:r>
            <a:r>
              <a:rPr lang="zh-CN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能力</a:t>
            </a:r>
            <a:r>
              <a:rPr lang="zh-CN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zh-CN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检验疏散时人员集结能力、现场突发事件处置能力、应急自救时衔接替补能力、紧急救援联动协调配合能力</a:t>
            </a:r>
            <a:r>
              <a:rPr lang="zh-CN" altLang="zh-CN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等</a:t>
            </a:r>
            <a:r>
              <a:rPr lang="zh-CN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zh-CN" altLang="en-US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24" name="TextBox 11"/>
          <p:cNvSpPr txBox="1"/>
          <p:nvPr/>
        </p:nvSpPr>
        <p:spPr>
          <a:xfrm>
            <a:off x="4048085" y="4274656"/>
            <a:ext cx="6878993" cy="1748155"/>
          </a:xfrm>
          <a:prstGeom prst="rect">
            <a:avLst/>
          </a:prstGeom>
          <a:noFill/>
        </p:spPr>
        <p:txBody>
          <a:bodyPr wrap="square" lIns="86410" tIns="43201" rIns="86410" bIns="43201" rtlCol="0">
            <a:spAutoFit/>
          </a:bodyPr>
          <a:lstStyle/>
          <a:p>
            <a:pPr marL="0" lvl="1" indent="-161925" defTabSz="86423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zh-CN" sz="24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掌握</a:t>
            </a:r>
            <a:r>
              <a:rPr lang="zh-CN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应急逃生方法，</a:t>
            </a:r>
            <a:r>
              <a:rPr lang="zh-CN" altLang="zh-CN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使</a:t>
            </a:r>
            <a:r>
              <a:rPr lang="zh-CN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全员熟记培训楼内的逃生路线，最大限度的降低人员伤害，提高全员自救互救的能力和应对突发公共事件的能力。</a:t>
            </a:r>
            <a:endParaRPr lang="zh-CN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44215" y="2903855"/>
            <a:ext cx="494665" cy="767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>
                <a:solidFill>
                  <a:schemeClr val="bg1"/>
                </a:solidFill>
              </a:rPr>
              <a:t>1</a:t>
            </a:r>
            <a:endParaRPr lang="en-US" altLang="zh-CN" sz="4400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72790" y="5109210"/>
            <a:ext cx="466090" cy="76771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400">
                <a:solidFill>
                  <a:schemeClr val="bg1"/>
                </a:solidFill>
              </a:rPr>
              <a:t>2</a:t>
            </a:r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矩形 58"/>
          <p:cNvSpPr/>
          <p:nvPr/>
        </p:nvSpPr>
        <p:spPr>
          <a:xfrm>
            <a:off x="1573770" y="151657"/>
            <a:ext cx="1611045" cy="518258"/>
          </a:xfrm>
          <a:prstGeom prst="rect">
            <a:avLst/>
          </a:prstGeom>
        </p:spPr>
        <p:txBody>
          <a:bodyPr wrap="none" lIns="86532" tIns="43263" rIns="86532" bIns="43263">
            <a:spAutoFit/>
          </a:bodyPr>
          <a:lstStyle/>
          <a:p>
            <a:pPr defTabSz="865505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0C27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注意事项</a:t>
            </a:r>
            <a:endParaRPr lang="zh-CN" altLang="en-US" dirty="0">
              <a:solidFill>
                <a:srgbClr val="0C27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961334" y="2212089"/>
            <a:ext cx="2217459" cy="3306826"/>
            <a:chOff x="1013906" y="2332926"/>
            <a:chExt cx="2338726" cy="3487478"/>
          </a:xfrm>
        </p:grpSpPr>
        <p:grpSp>
          <p:nvGrpSpPr>
            <p:cNvPr id="3" name="Group 35"/>
            <p:cNvGrpSpPr/>
            <p:nvPr/>
          </p:nvGrpSpPr>
          <p:grpSpPr>
            <a:xfrm>
              <a:off x="1084411" y="3903865"/>
              <a:ext cx="2268221" cy="485906"/>
              <a:chOff x="769938" y="2456536"/>
              <a:chExt cx="1613466" cy="345642"/>
            </a:xfrm>
          </p:grpSpPr>
          <p:sp>
            <p:nvSpPr>
              <p:cNvPr id="33" name="Notched Right Arrow 32"/>
              <p:cNvSpPr/>
              <p:nvPr/>
            </p:nvSpPr>
            <p:spPr>
              <a:xfrm>
                <a:off x="769938" y="2456536"/>
                <a:ext cx="1613466" cy="345642"/>
              </a:xfrm>
              <a:prstGeom prst="notchedRightArrow">
                <a:avLst>
                  <a:gd name="adj1" fmla="val 100000"/>
                  <a:gd name="adj2" fmla="val 91021"/>
                </a:avLst>
              </a:prstGeom>
              <a:solidFill>
                <a:srgbClr val="2F5B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6550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6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5" name="Oval 34"/>
              <p:cNvSpPr>
                <a:spLocks noChangeAspect="1"/>
              </p:cNvSpPr>
              <p:nvPr/>
            </p:nvSpPr>
            <p:spPr>
              <a:xfrm>
                <a:off x="1482001" y="2534688"/>
                <a:ext cx="189341" cy="189339"/>
              </a:xfrm>
              <a:prstGeom prst="ellipse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6550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600" b="1" dirty="0">
                  <a:solidFill>
                    <a:srgbClr val="2A2A2A">
                      <a:lumMod val="7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67" name="TextBox 66"/>
            <p:cNvSpPr txBox="1"/>
            <p:nvPr/>
          </p:nvSpPr>
          <p:spPr>
            <a:xfrm>
              <a:off x="1717293" y="4516687"/>
              <a:ext cx="852096" cy="340819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 defTabSz="1216025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zh-CN" altLang="en-US" sz="2100" b="1" dirty="0" smtClean="0">
                  <a:solidFill>
                    <a:srgbClr val="2F5B5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时间点</a:t>
              </a:r>
              <a:endParaRPr lang="en-US" sz="2100" b="1" dirty="0">
                <a:solidFill>
                  <a:srgbClr val="2F5B5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75" name="Straight Connector 74"/>
            <p:cNvCxnSpPr>
              <a:stCxn id="65" idx="7"/>
            </p:cNvCxnSpPr>
            <p:nvPr/>
          </p:nvCxnSpPr>
          <p:spPr>
            <a:xfrm flipH="1">
              <a:off x="2215423" y="3281373"/>
              <a:ext cx="1" cy="864427"/>
            </a:xfrm>
            <a:prstGeom prst="line">
              <a:avLst/>
            </a:prstGeom>
            <a:ln w="19050">
              <a:solidFill>
                <a:schemeClr val="accent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ardrop 64"/>
            <p:cNvSpPr/>
            <p:nvPr/>
          </p:nvSpPr>
          <p:spPr>
            <a:xfrm rot="8100000">
              <a:off x="1822563" y="2332926"/>
              <a:ext cx="785721" cy="785721"/>
            </a:xfrm>
            <a:prstGeom prst="teardrop">
              <a:avLst/>
            </a:prstGeom>
            <a:solidFill>
              <a:srgbClr val="2F5B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65505" fontAlgn="base">
                <a:spcBef>
                  <a:spcPct val="0"/>
                </a:spcBef>
                <a:spcAft>
                  <a:spcPct val="0"/>
                </a:spcAft>
              </a:pPr>
              <a:endParaRPr lang="en-US" sz="36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013906" y="5041554"/>
              <a:ext cx="2279133" cy="778850"/>
              <a:chOff x="961051" y="4467889"/>
              <a:chExt cx="2161073" cy="738506"/>
            </a:xfrm>
          </p:grpSpPr>
          <p:sp>
            <p:nvSpPr>
              <p:cNvPr id="106" name="TextBox 105"/>
              <p:cNvSpPr txBox="1"/>
              <p:nvPr/>
            </p:nvSpPr>
            <p:spPr>
              <a:xfrm>
                <a:off x="961051" y="4467889"/>
                <a:ext cx="2161073" cy="738506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spAutoFit/>
              </a:bodyPr>
              <a:lstStyle/>
              <a:p>
                <a:pPr algn="just" defTabSz="865505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本次演习提前通知日期，演习开始的具体时间</a:t>
                </a:r>
                <a:r>
                  <a:rPr lang="zh-CN" altLang="en-US" sz="1600" dirty="0" smtClean="0">
                    <a:solidFill>
                      <a:srgbClr val="C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以警报报警为准</a:t>
                </a:r>
                <a:r>
                  <a:rPr lang="zh-CN" alt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。</a:t>
                </a: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04" name="矩形 103"/>
              <p:cNvSpPr/>
              <p:nvPr/>
            </p:nvSpPr>
            <p:spPr>
              <a:xfrm>
                <a:off x="1455210" y="4757982"/>
                <a:ext cx="18474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865505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600" b="1" dirty="0">
                  <a:solidFill>
                    <a:srgbClr val="393939">
                      <a:lumMod val="60000"/>
                      <a:lumOff val="4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10" name="组合 9"/>
          <p:cNvGrpSpPr/>
          <p:nvPr/>
        </p:nvGrpSpPr>
        <p:grpSpPr>
          <a:xfrm>
            <a:off x="5002843" y="2205733"/>
            <a:ext cx="2356410" cy="3203324"/>
            <a:chOff x="5276436" y="2326229"/>
            <a:chExt cx="2485275" cy="3378321"/>
          </a:xfrm>
        </p:grpSpPr>
        <p:grpSp>
          <p:nvGrpSpPr>
            <p:cNvPr id="6" name="Group 40"/>
            <p:cNvGrpSpPr/>
            <p:nvPr/>
          </p:nvGrpSpPr>
          <p:grpSpPr>
            <a:xfrm>
              <a:off x="5276436" y="3903865"/>
              <a:ext cx="2268221" cy="485906"/>
              <a:chOff x="769938" y="2456536"/>
              <a:chExt cx="1613466" cy="345642"/>
            </a:xfrm>
          </p:grpSpPr>
          <p:sp>
            <p:nvSpPr>
              <p:cNvPr id="42" name="Notched Right Arrow 41"/>
              <p:cNvSpPr/>
              <p:nvPr/>
            </p:nvSpPr>
            <p:spPr>
              <a:xfrm>
                <a:off x="769938" y="2456536"/>
                <a:ext cx="1613466" cy="345642"/>
              </a:xfrm>
              <a:prstGeom prst="notchedRightArrow">
                <a:avLst>
                  <a:gd name="adj1" fmla="val 100000"/>
                  <a:gd name="adj2" fmla="val 91021"/>
                </a:avLst>
              </a:prstGeom>
              <a:solidFill>
                <a:srgbClr val="2F5B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6550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6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3" name="Oval 42"/>
              <p:cNvSpPr>
                <a:spLocks noChangeAspect="1"/>
              </p:cNvSpPr>
              <p:nvPr/>
            </p:nvSpPr>
            <p:spPr>
              <a:xfrm>
                <a:off x="1482001" y="2534688"/>
                <a:ext cx="189341" cy="189339"/>
              </a:xfrm>
              <a:prstGeom prst="ellipse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6550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600" b="1" dirty="0">
                  <a:solidFill>
                    <a:srgbClr val="2A2A2A">
                      <a:lumMod val="7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6123864" y="4516686"/>
              <a:ext cx="568065" cy="340819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>
              <a:defPPr>
                <a:defRPr lang="zh-CN"/>
              </a:defPPr>
              <a:lvl1pPr algn="ctr" defTabSz="1216025" fontAlgn="base">
                <a:spcBef>
                  <a:spcPct val="20000"/>
                </a:spcBef>
                <a:spcAft>
                  <a:spcPct val="0"/>
                </a:spcAft>
                <a:defRPr sz="2100" b="1">
                  <a:solidFill>
                    <a:srgbClr val="2F5B5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 smtClean="0"/>
                <a:t>对白</a:t>
              </a:r>
              <a:endParaRPr lang="en-US" altLang="zh-CN" dirty="0"/>
            </a:p>
          </p:txBody>
        </p:sp>
        <p:cxnSp>
          <p:nvCxnSpPr>
            <p:cNvPr id="86" name="Straight Connector 85"/>
            <p:cNvCxnSpPr>
              <a:stCxn id="88" idx="7"/>
            </p:cNvCxnSpPr>
            <p:nvPr/>
          </p:nvCxnSpPr>
          <p:spPr>
            <a:xfrm flipH="1">
              <a:off x="6411233" y="3274677"/>
              <a:ext cx="1" cy="864427"/>
            </a:xfrm>
            <a:prstGeom prst="line">
              <a:avLst/>
            </a:prstGeom>
            <a:ln w="19050">
              <a:solidFill>
                <a:schemeClr val="accent3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ardrop 87"/>
            <p:cNvSpPr/>
            <p:nvPr/>
          </p:nvSpPr>
          <p:spPr>
            <a:xfrm rot="8100000">
              <a:off x="6018373" y="2326229"/>
              <a:ext cx="785721" cy="785721"/>
            </a:xfrm>
            <a:prstGeom prst="teardrop">
              <a:avLst/>
            </a:prstGeom>
            <a:solidFill>
              <a:srgbClr val="2F5B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65505" fontAlgn="base">
                <a:spcBef>
                  <a:spcPct val="0"/>
                </a:spcBef>
                <a:spcAft>
                  <a:spcPct val="0"/>
                </a:spcAft>
              </a:pPr>
              <a:endParaRPr lang="en-US" sz="36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28" name="组合 127"/>
            <p:cNvGrpSpPr/>
            <p:nvPr/>
          </p:nvGrpSpPr>
          <p:grpSpPr>
            <a:xfrm>
              <a:off x="5331944" y="5041561"/>
              <a:ext cx="2429767" cy="662989"/>
              <a:chOff x="1013159" y="4467889"/>
              <a:chExt cx="2303906" cy="628646"/>
            </a:xfrm>
          </p:grpSpPr>
          <p:sp>
            <p:nvSpPr>
              <p:cNvPr id="129" name="TextBox 105"/>
              <p:cNvSpPr txBox="1"/>
              <p:nvPr/>
            </p:nvSpPr>
            <p:spPr>
              <a:xfrm>
                <a:off x="1013159" y="4467889"/>
                <a:ext cx="2303906" cy="492125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spAutoFit/>
              </a:bodyPr>
              <a:lstStyle>
                <a:defPPr>
                  <a:defRPr lang="zh-CN"/>
                </a:defPPr>
                <a:lvl1pPr defTabSz="865505" fontAlgn="base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 algn="just"/>
                <a:r>
                  <a:rPr lang="zh-CN" altLang="en-US" dirty="0" smtClean="0"/>
                  <a:t>演习总指挥与各组组长对白与演习工作需相一致。</a:t>
                </a:r>
                <a:endParaRPr lang="en-US" altLang="zh-CN" dirty="0"/>
              </a:p>
            </p:txBody>
          </p:sp>
          <p:sp>
            <p:nvSpPr>
              <p:cNvPr id="132" name="矩形 131"/>
              <p:cNvSpPr/>
              <p:nvPr/>
            </p:nvSpPr>
            <p:spPr>
              <a:xfrm>
                <a:off x="1455210" y="4757981"/>
                <a:ext cx="18474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865505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600" b="1" dirty="0">
                  <a:solidFill>
                    <a:srgbClr val="393939">
                      <a:lumMod val="60000"/>
                      <a:lumOff val="4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>
            <a:off x="8974278" y="2205733"/>
            <a:ext cx="2153844" cy="3313339"/>
            <a:chOff x="9465052" y="2326230"/>
            <a:chExt cx="2271632" cy="3494346"/>
          </a:xfrm>
        </p:grpSpPr>
        <p:grpSp>
          <p:nvGrpSpPr>
            <p:cNvPr id="8" name="Group 49"/>
            <p:cNvGrpSpPr/>
            <p:nvPr/>
          </p:nvGrpSpPr>
          <p:grpSpPr>
            <a:xfrm>
              <a:off x="9468463" y="3903865"/>
              <a:ext cx="2268221" cy="485906"/>
              <a:chOff x="769938" y="2456536"/>
              <a:chExt cx="1613466" cy="345642"/>
            </a:xfrm>
          </p:grpSpPr>
          <p:sp>
            <p:nvSpPr>
              <p:cNvPr id="52" name="Notched Right Arrow 51"/>
              <p:cNvSpPr/>
              <p:nvPr/>
            </p:nvSpPr>
            <p:spPr>
              <a:xfrm>
                <a:off x="769938" y="2456536"/>
                <a:ext cx="1613466" cy="345642"/>
              </a:xfrm>
              <a:prstGeom prst="notchedRightArrow">
                <a:avLst>
                  <a:gd name="adj1" fmla="val 100000"/>
                  <a:gd name="adj2" fmla="val 91021"/>
                </a:avLst>
              </a:prstGeom>
              <a:solidFill>
                <a:srgbClr val="2F5B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6550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6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4" name="Oval 63"/>
              <p:cNvSpPr>
                <a:spLocks noChangeAspect="1"/>
              </p:cNvSpPr>
              <p:nvPr/>
            </p:nvSpPr>
            <p:spPr>
              <a:xfrm>
                <a:off x="1482001" y="2534688"/>
                <a:ext cx="189341" cy="189339"/>
              </a:xfrm>
              <a:prstGeom prst="ellipse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6550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600" b="1" dirty="0">
                  <a:solidFill>
                    <a:srgbClr val="2A2A2A">
                      <a:lumMod val="7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74" name="TextBox 73"/>
            <p:cNvSpPr txBox="1"/>
            <p:nvPr/>
          </p:nvSpPr>
          <p:spPr>
            <a:xfrm>
              <a:off x="10194358" y="4516687"/>
              <a:ext cx="852096" cy="340819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>
              <a:defPPr>
                <a:defRPr lang="zh-CN"/>
              </a:defPPr>
              <a:lvl1pPr algn="ctr" defTabSz="1216025" fontAlgn="base">
                <a:spcBef>
                  <a:spcPct val="20000"/>
                </a:spcBef>
                <a:spcAft>
                  <a:spcPct val="0"/>
                </a:spcAft>
                <a:defRPr sz="2100" b="1">
                  <a:solidFill>
                    <a:srgbClr val="2F5B5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对讲机</a:t>
              </a:r>
              <a:endParaRPr lang="en-US" altLang="zh-CN" dirty="0"/>
            </a:p>
          </p:txBody>
        </p:sp>
        <p:cxnSp>
          <p:nvCxnSpPr>
            <p:cNvPr id="91" name="Straight Connector 90"/>
            <p:cNvCxnSpPr>
              <a:stCxn id="93" idx="7"/>
            </p:cNvCxnSpPr>
            <p:nvPr/>
          </p:nvCxnSpPr>
          <p:spPr>
            <a:xfrm flipH="1">
              <a:off x="10599611" y="3274677"/>
              <a:ext cx="1" cy="864427"/>
            </a:xfrm>
            <a:prstGeom prst="line">
              <a:avLst/>
            </a:prstGeom>
            <a:ln w="19050">
              <a:solidFill>
                <a:schemeClr val="accent5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ardrop 92"/>
            <p:cNvSpPr/>
            <p:nvPr/>
          </p:nvSpPr>
          <p:spPr>
            <a:xfrm rot="8100000">
              <a:off x="10206751" y="2326230"/>
              <a:ext cx="785721" cy="785721"/>
            </a:xfrm>
            <a:prstGeom prst="teardrop">
              <a:avLst/>
            </a:prstGeom>
            <a:solidFill>
              <a:srgbClr val="2F5B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65505" fontAlgn="base">
                <a:spcBef>
                  <a:spcPct val="0"/>
                </a:spcBef>
                <a:spcAft>
                  <a:spcPct val="0"/>
                </a:spcAft>
              </a:pPr>
              <a:endParaRPr lang="en-US" sz="36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33" name="组合 132"/>
            <p:cNvGrpSpPr/>
            <p:nvPr/>
          </p:nvGrpSpPr>
          <p:grpSpPr>
            <a:xfrm>
              <a:off x="9465052" y="5041559"/>
              <a:ext cx="2271631" cy="779017"/>
              <a:chOff x="957292" y="4467889"/>
              <a:chExt cx="2153961" cy="738664"/>
            </a:xfrm>
          </p:grpSpPr>
          <p:sp>
            <p:nvSpPr>
              <p:cNvPr id="134" name="TextBox 105"/>
              <p:cNvSpPr txBox="1"/>
              <p:nvPr/>
            </p:nvSpPr>
            <p:spPr>
              <a:xfrm>
                <a:off x="957292" y="4467889"/>
                <a:ext cx="2153961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spAutoFit/>
              </a:bodyPr>
              <a:lstStyle>
                <a:defPPr>
                  <a:defRPr lang="zh-CN"/>
                </a:defPPr>
                <a:lvl1pPr defTabSz="865505" fontAlgn="base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 algn="just"/>
                <a:r>
                  <a:rPr lang="zh-CN" altLang="en-US" dirty="0"/>
                  <a:t>对讲机提前发放至各小组组长处，统一调至</a:t>
                </a:r>
                <a:r>
                  <a:rPr lang="en-US" altLang="zh-CN" dirty="0">
                    <a:solidFill>
                      <a:srgbClr val="C00000"/>
                    </a:solidFill>
                  </a:rPr>
                  <a:t>1</a:t>
                </a:r>
                <a:r>
                  <a:rPr lang="zh-CN" altLang="en-US" dirty="0">
                    <a:solidFill>
                      <a:srgbClr val="C00000"/>
                    </a:solidFill>
                  </a:rPr>
                  <a:t>频道</a:t>
                </a:r>
                <a:r>
                  <a:rPr lang="zh-CN" altLang="en-US" dirty="0"/>
                  <a:t>。</a:t>
                </a:r>
                <a:endParaRPr lang="en-US" altLang="zh-CN" dirty="0"/>
              </a:p>
            </p:txBody>
          </p:sp>
          <p:sp>
            <p:nvSpPr>
              <p:cNvPr id="137" name="矩形 136"/>
              <p:cNvSpPr/>
              <p:nvPr/>
            </p:nvSpPr>
            <p:spPr>
              <a:xfrm>
                <a:off x="1455210" y="4757982"/>
                <a:ext cx="18474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865505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600" b="1" dirty="0">
                  <a:solidFill>
                    <a:srgbClr val="393939">
                      <a:lumMod val="60000"/>
                      <a:lumOff val="4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11" name="组合 10"/>
          <p:cNvGrpSpPr/>
          <p:nvPr/>
        </p:nvGrpSpPr>
        <p:grpSpPr>
          <a:xfrm>
            <a:off x="6822440" y="2052320"/>
            <a:ext cx="2571750" cy="3484245"/>
            <a:chOff x="7195489" y="1491015"/>
            <a:chExt cx="2712471" cy="4326132"/>
          </a:xfrm>
        </p:grpSpPr>
        <p:grpSp>
          <p:nvGrpSpPr>
            <p:cNvPr id="7" name="Group 43"/>
            <p:cNvGrpSpPr/>
            <p:nvPr/>
          </p:nvGrpSpPr>
          <p:grpSpPr>
            <a:xfrm>
              <a:off x="7417322" y="3552225"/>
              <a:ext cx="2268429" cy="610247"/>
              <a:chOff x="801858" y="2206402"/>
              <a:chExt cx="1613614" cy="434090"/>
            </a:xfrm>
          </p:grpSpPr>
          <p:sp>
            <p:nvSpPr>
              <p:cNvPr id="45" name="Notched Right Arrow 44"/>
              <p:cNvSpPr/>
              <p:nvPr/>
            </p:nvSpPr>
            <p:spPr>
              <a:xfrm>
                <a:off x="801858" y="2206402"/>
                <a:ext cx="1613614" cy="434090"/>
              </a:xfrm>
              <a:prstGeom prst="notchedRightArrow">
                <a:avLst>
                  <a:gd name="adj1" fmla="val 100000"/>
                  <a:gd name="adj2" fmla="val 91021"/>
                </a:avLst>
              </a:prstGeom>
              <a:solidFill>
                <a:srgbClr val="2F5B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6550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6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6" name="Oval 45"/>
              <p:cNvSpPr>
                <a:spLocks noChangeAspect="1"/>
              </p:cNvSpPr>
              <p:nvPr/>
            </p:nvSpPr>
            <p:spPr>
              <a:xfrm>
                <a:off x="1482177" y="2288845"/>
                <a:ext cx="189136" cy="232749"/>
              </a:xfrm>
              <a:prstGeom prst="ellipse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6550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600" b="1" dirty="0">
                  <a:solidFill>
                    <a:srgbClr val="2A2A2A">
                      <a:lumMod val="7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7699516" y="3139274"/>
              <a:ext cx="1704193" cy="40052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>
              <a:defPPr>
                <a:defRPr lang="zh-CN"/>
              </a:defPPr>
              <a:lvl1pPr algn="ctr" defTabSz="1216025" fontAlgn="base">
                <a:spcBef>
                  <a:spcPct val="20000"/>
                </a:spcBef>
                <a:spcAft>
                  <a:spcPct val="0"/>
                </a:spcAft>
                <a:defRPr sz="2100" b="1">
                  <a:solidFill>
                    <a:srgbClr val="2F5B5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 smtClean="0"/>
                <a:t>演习所需物品</a:t>
              </a:r>
              <a:endParaRPr lang="en-US" dirty="0"/>
            </a:p>
          </p:txBody>
        </p:sp>
        <p:cxnSp>
          <p:nvCxnSpPr>
            <p:cNvPr id="101" name="Straight Connector 100"/>
            <p:cNvCxnSpPr/>
            <p:nvPr/>
          </p:nvCxnSpPr>
          <p:spPr>
            <a:xfrm rot="10800000" flipH="1">
              <a:off x="8504854" y="3852895"/>
              <a:ext cx="1" cy="864427"/>
            </a:xfrm>
            <a:prstGeom prst="line">
              <a:avLst/>
            </a:prstGeom>
            <a:ln w="19050">
              <a:solidFill>
                <a:schemeClr val="accent4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ardrop 102"/>
            <p:cNvSpPr/>
            <p:nvPr/>
          </p:nvSpPr>
          <p:spPr>
            <a:xfrm rot="18900000">
              <a:off x="8105674" y="4924641"/>
              <a:ext cx="785612" cy="892506"/>
            </a:xfrm>
            <a:prstGeom prst="teardrop">
              <a:avLst/>
            </a:prstGeom>
            <a:solidFill>
              <a:srgbClr val="2F5B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65505" fontAlgn="base">
                <a:spcBef>
                  <a:spcPct val="0"/>
                </a:spcBef>
                <a:spcAft>
                  <a:spcPct val="0"/>
                </a:spcAft>
              </a:pPr>
              <a:endParaRPr lang="en-US" sz="36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9" name="TextBox 105"/>
            <p:cNvSpPr txBox="1"/>
            <p:nvPr/>
          </p:nvSpPr>
          <p:spPr>
            <a:xfrm>
              <a:off x="7195489" y="1491015"/>
              <a:ext cx="2712471" cy="1527983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>
              <a:defPPr>
                <a:defRPr lang="zh-CN"/>
              </a:defPPr>
              <a:lvl1pPr defTabSz="865505" fontAlgn="base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285750" indent="-285750">
                <a:spcBef>
                  <a:spcPts val="600"/>
                </a:spcBef>
                <a:spcAft>
                  <a:spcPts val="600"/>
                </a:spcAft>
                <a:buFont typeface="Wingdings" panose="05000000000000000000" pitchFamily="2" charset="2"/>
                <a:buChar char="Ø"/>
              </a:pPr>
              <a:r>
                <a:rPr lang="en-US" altLang="zh-CN" dirty="0" smtClean="0"/>
                <a:t>《</a:t>
              </a:r>
              <a:r>
                <a:rPr lang="zh-CN" altLang="en-US" dirty="0"/>
                <a:t>预案</a:t>
              </a:r>
              <a:r>
                <a:rPr lang="en-US" altLang="zh-CN" dirty="0" smtClean="0"/>
                <a:t>》</a:t>
              </a:r>
              <a:r>
                <a:rPr lang="zh-CN" altLang="en-US" dirty="0" smtClean="0"/>
                <a:t>在小组职责项目中，标明各小组演习物品具体存放位置，演习中各小组安排人员到</a:t>
              </a:r>
              <a:r>
                <a:rPr lang="zh-CN" altLang="en-US" dirty="0" smtClean="0">
                  <a:solidFill>
                    <a:srgbClr val="C00000"/>
                  </a:solidFill>
                </a:rPr>
                <a:t>指定位置自取</a:t>
              </a:r>
              <a:r>
                <a:rPr lang="en-US" altLang="zh-CN" dirty="0" smtClean="0">
                  <a:solidFill>
                    <a:srgbClr val="C00000"/>
                  </a:solidFill>
                </a:rPr>
                <a:t>;</a:t>
              </a:r>
              <a:endParaRPr lang="en-US" dirty="0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2848887" y="2264174"/>
            <a:ext cx="2508409" cy="3392192"/>
            <a:chOff x="3004684" y="2387866"/>
            <a:chExt cx="2645587" cy="3577507"/>
          </a:xfrm>
        </p:grpSpPr>
        <p:grpSp>
          <p:nvGrpSpPr>
            <p:cNvPr id="5" name="Group 36"/>
            <p:cNvGrpSpPr/>
            <p:nvPr/>
          </p:nvGrpSpPr>
          <p:grpSpPr>
            <a:xfrm>
              <a:off x="3180424" y="3903865"/>
              <a:ext cx="2268221" cy="485906"/>
              <a:chOff x="769938" y="2456536"/>
              <a:chExt cx="1613466" cy="345642"/>
            </a:xfrm>
          </p:grpSpPr>
          <p:sp>
            <p:nvSpPr>
              <p:cNvPr id="38" name="Notched Right Arrow 37"/>
              <p:cNvSpPr/>
              <p:nvPr/>
            </p:nvSpPr>
            <p:spPr>
              <a:xfrm>
                <a:off x="769938" y="2456536"/>
                <a:ext cx="1613466" cy="345642"/>
              </a:xfrm>
              <a:prstGeom prst="notchedRightArrow">
                <a:avLst>
                  <a:gd name="adj1" fmla="val 100000"/>
                  <a:gd name="adj2" fmla="val 91021"/>
                </a:avLst>
              </a:prstGeom>
              <a:solidFill>
                <a:srgbClr val="2F5B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6550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6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40" name="Oval 39"/>
              <p:cNvSpPr>
                <a:spLocks noChangeAspect="1"/>
              </p:cNvSpPr>
              <p:nvPr/>
            </p:nvSpPr>
            <p:spPr>
              <a:xfrm>
                <a:off x="1482001" y="2534688"/>
                <a:ext cx="189341" cy="189339"/>
              </a:xfrm>
              <a:prstGeom prst="ellipse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6550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3600" b="1" dirty="0">
                  <a:solidFill>
                    <a:srgbClr val="2A2A2A">
                      <a:lumMod val="75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3292459" y="3492776"/>
              <a:ext cx="1988225" cy="340819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>
              <a:defPPr>
                <a:defRPr lang="zh-CN"/>
              </a:defPPr>
              <a:lvl1pPr algn="ctr" defTabSz="1216025" fontAlgn="base">
                <a:spcBef>
                  <a:spcPct val="20000"/>
                </a:spcBef>
                <a:spcAft>
                  <a:spcPct val="0"/>
                </a:spcAft>
                <a:defRPr sz="2100" b="1">
                  <a:solidFill>
                    <a:srgbClr val="2F5B5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文</a:t>
              </a:r>
              <a:r>
                <a:rPr lang="zh-CN" altLang="en-US" dirty="0" smtClean="0"/>
                <a:t>案及财务资料</a:t>
              </a:r>
              <a:endParaRPr lang="en-US" dirty="0"/>
            </a:p>
          </p:txBody>
        </p:sp>
        <p:cxnSp>
          <p:nvCxnSpPr>
            <p:cNvPr id="96" name="Straight Connector 95"/>
            <p:cNvCxnSpPr>
              <a:stCxn id="98" idx="7"/>
            </p:cNvCxnSpPr>
            <p:nvPr/>
          </p:nvCxnSpPr>
          <p:spPr>
            <a:xfrm flipV="1">
              <a:off x="4312491" y="4152495"/>
              <a:ext cx="0" cy="864427"/>
            </a:xfrm>
            <a:prstGeom prst="line">
              <a:avLst/>
            </a:prstGeom>
            <a:ln w="19050">
              <a:solidFill>
                <a:schemeClr val="accent2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ardrop 97"/>
            <p:cNvSpPr/>
            <p:nvPr/>
          </p:nvSpPr>
          <p:spPr>
            <a:xfrm rot="18900000">
              <a:off x="3919631" y="5179652"/>
              <a:ext cx="785721" cy="785721"/>
            </a:xfrm>
            <a:prstGeom prst="teardrop">
              <a:avLst/>
            </a:prstGeom>
            <a:solidFill>
              <a:srgbClr val="2F5B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65505" fontAlgn="base">
                <a:spcBef>
                  <a:spcPct val="0"/>
                </a:spcBef>
                <a:spcAft>
                  <a:spcPct val="0"/>
                </a:spcAft>
              </a:pPr>
              <a:endParaRPr lang="en-US" sz="36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43" name="组合 142"/>
            <p:cNvGrpSpPr/>
            <p:nvPr/>
          </p:nvGrpSpPr>
          <p:grpSpPr>
            <a:xfrm>
              <a:off x="3004684" y="2387866"/>
              <a:ext cx="2645587" cy="778849"/>
              <a:chOff x="872501" y="4523134"/>
              <a:chExt cx="2508544" cy="738505"/>
            </a:xfrm>
          </p:grpSpPr>
          <p:sp>
            <p:nvSpPr>
              <p:cNvPr id="144" name="TextBox 105"/>
              <p:cNvSpPr txBox="1"/>
              <p:nvPr/>
            </p:nvSpPr>
            <p:spPr>
              <a:xfrm>
                <a:off x="872501" y="4523134"/>
                <a:ext cx="2508544" cy="738505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spAutoFit/>
              </a:bodyPr>
              <a:lstStyle>
                <a:defPPr>
                  <a:defRPr lang="zh-CN"/>
                </a:defPPr>
                <a:lvl1pPr defTabSz="865505" fontAlgn="base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 algn="just"/>
                <a:r>
                  <a:rPr lang="zh-CN" altLang="en-US" dirty="0" smtClean="0"/>
                  <a:t>本次演习除人员安全撤离外，疏散引导组增加了重要</a:t>
                </a:r>
                <a:r>
                  <a:rPr lang="zh-CN" altLang="en-US" dirty="0">
                    <a:solidFill>
                      <a:srgbClr val="C00000"/>
                    </a:solidFill>
                  </a:rPr>
                  <a:t>文</a:t>
                </a:r>
                <a:r>
                  <a:rPr lang="zh-CN" altLang="en-US" dirty="0" smtClean="0">
                    <a:solidFill>
                      <a:srgbClr val="C00000"/>
                    </a:solidFill>
                  </a:rPr>
                  <a:t>案、财物</a:t>
                </a:r>
                <a:r>
                  <a:rPr lang="zh-CN" altLang="en-US" dirty="0" smtClean="0"/>
                  <a:t>的抢救撤离项目。</a:t>
                </a:r>
                <a:endParaRPr lang="en-US" dirty="0"/>
              </a:p>
            </p:txBody>
          </p:sp>
          <p:sp>
            <p:nvSpPr>
              <p:cNvPr id="147" name="矩形 146"/>
              <p:cNvSpPr/>
              <p:nvPr/>
            </p:nvSpPr>
            <p:spPr>
              <a:xfrm>
                <a:off x="1455210" y="4757982"/>
                <a:ext cx="18474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865505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600" b="1" dirty="0">
                  <a:solidFill>
                    <a:srgbClr val="393939">
                      <a:lumMod val="60000"/>
                      <a:lumOff val="4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78" name="MH_Others_2"/>
          <p:cNvSpPr/>
          <p:nvPr>
            <p:custDataLst>
              <p:tags r:id="rId1"/>
            </p:custDataLst>
          </p:nvPr>
        </p:nvSpPr>
        <p:spPr>
          <a:xfrm>
            <a:off x="335" y="151656"/>
            <a:ext cx="1384742" cy="474197"/>
          </a:xfrm>
          <a:prstGeom prst="rect">
            <a:avLst/>
          </a:prstGeom>
          <a:solidFill>
            <a:srgbClr val="2F5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0" tIns="45715" rIns="91430" bIns="45715" numCol="1" spcCol="0" rtlCol="0" fromWordArt="0" anchor="ctr" anchorCtr="0" forceAA="0" compatLnSpc="1">
            <a:no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sz="19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71402" y="188102"/>
            <a:ext cx="1323665" cy="441484"/>
          </a:xfrm>
          <a:prstGeom prst="rect">
            <a:avLst/>
          </a:prstGeom>
          <a:noFill/>
        </p:spPr>
        <p:txBody>
          <a:bodyPr wrap="none" lIns="86694" tIns="43347" rIns="86694" bIns="43347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30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02</a:t>
            </a:r>
            <a:endParaRPr lang="zh-CN" altLang="en-US" sz="23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828800" y="2295085"/>
            <a:ext cx="540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3200">
                <a:solidFill>
                  <a:schemeClr val="bg1"/>
                </a:solidFill>
                <a:latin typeface="Broadway" panose="04040905080B02020502" pitchFamily="82" charset="0"/>
              </a:defRPr>
            </a:lvl1pPr>
          </a:lstStyle>
          <a:p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81" name="文本框 80"/>
          <p:cNvSpPr txBox="1"/>
          <p:nvPr/>
        </p:nvSpPr>
        <p:spPr>
          <a:xfrm>
            <a:off x="3832682" y="4930062"/>
            <a:ext cx="540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>
                <a:solidFill>
                  <a:schemeClr val="bg1"/>
                </a:solidFill>
                <a:latin typeface="Broadway" panose="04040905080B02020502" pitchFamily="82" charset="0"/>
              </a:rPr>
              <a:t>2</a:t>
            </a:r>
            <a:endParaRPr lang="zh-CN" altLang="en-US" sz="3200" dirty="0">
              <a:solidFill>
                <a:schemeClr val="bg1"/>
              </a:solidFill>
              <a:latin typeface="Broadway" panose="04040905080B02020502" pitchFamily="82" charset="0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5813311" y="2286791"/>
            <a:ext cx="540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>
                <a:solidFill>
                  <a:schemeClr val="bg1"/>
                </a:solidFill>
                <a:latin typeface="Broadway" panose="04040905080B02020502" pitchFamily="82" charset="0"/>
              </a:rPr>
              <a:t>3</a:t>
            </a:r>
            <a:endParaRPr lang="zh-CN" altLang="en-US" sz="3200" dirty="0">
              <a:solidFill>
                <a:schemeClr val="bg1"/>
              </a:solidFill>
              <a:latin typeface="Broadway" panose="04040905080B02020502" pitchFamily="82" charset="0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7763659" y="4820654"/>
            <a:ext cx="540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>
                <a:solidFill>
                  <a:schemeClr val="bg1"/>
                </a:solidFill>
                <a:latin typeface="Broadway" panose="04040905080B02020502" pitchFamily="82" charset="0"/>
              </a:rPr>
              <a:t>4</a:t>
            </a:r>
            <a:endParaRPr lang="zh-CN" altLang="en-US" sz="3200" dirty="0">
              <a:solidFill>
                <a:schemeClr val="bg1"/>
              </a:solidFill>
              <a:latin typeface="Broadway" panose="04040905080B02020502" pitchFamily="82" charset="0"/>
            </a:endParaRPr>
          </a:p>
        </p:txBody>
      </p:sp>
      <p:sp>
        <p:nvSpPr>
          <p:cNvPr id="84" name="文本框 83"/>
          <p:cNvSpPr txBox="1"/>
          <p:nvPr/>
        </p:nvSpPr>
        <p:spPr>
          <a:xfrm>
            <a:off x="9788271" y="2249836"/>
            <a:ext cx="540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 smtClean="0">
                <a:solidFill>
                  <a:schemeClr val="bg1"/>
                </a:solidFill>
                <a:latin typeface="Broadway" panose="04040905080B02020502" pitchFamily="82" charset="0"/>
              </a:rPr>
              <a:t>5</a:t>
            </a:r>
            <a:endParaRPr lang="zh-CN" altLang="en-US" sz="3200" dirty="0">
              <a:solidFill>
                <a:schemeClr val="bg1"/>
              </a:solidFill>
              <a:latin typeface="Broadway" panose="04040905080B02020502" pitchFamily="8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C:\Users\book pro\Desktop\图片\32.png32"/>
          <p:cNvPicPr>
            <a:picLocks noChangeAspect="1"/>
          </p:cNvPicPr>
          <p:nvPr/>
        </p:nvPicPr>
        <p:blipFill>
          <a:blip r:embed="rId1"/>
          <a:srcRect t="9822" b="9994"/>
          <a:stretch>
            <a:fillRect/>
          </a:stretch>
        </p:blipFill>
        <p:spPr>
          <a:xfrm>
            <a:off x="858536" y="2058296"/>
            <a:ext cx="4234275" cy="3395493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1962579" y="2876190"/>
            <a:ext cx="1898829" cy="189882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09" tIns="45606" rIns="91209" bIns="45606" rtlCol="0" anchor="ctr"/>
          <a:lstStyle/>
          <a:p>
            <a:pPr algn="ctr" defTabSz="911860"/>
            <a:endParaRPr lang="zh-CN" altLang="en-US" sz="4800" dirty="0">
              <a:solidFill>
                <a:srgbClr val="1C83AA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908547" y="3053092"/>
            <a:ext cx="1922367" cy="1600369"/>
          </a:xfrm>
          <a:prstGeom prst="rect">
            <a:avLst/>
          </a:prstGeom>
        </p:spPr>
        <p:txBody>
          <a:bodyPr vert="horz" wrap="square" lIns="121610" tIns="60805" rIns="121610" bIns="60805">
            <a:spAutoFit/>
          </a:bodyPr>
          <a:lstStyle/>
          <a:p>
            <a:pPr algn="ctr" defTabSz="1215390"/>
            <a:r>
              <a:rPr lang="en-US" altLang="zh-CN" sz="9600" b="1" dirty="0">
                <a:solidFill>
                  <a:srgbClr val="2F5B50"/>
                </a:solidFill>
                <a:latin typeface="Agency FB" panose="020B0503020202020204" pitchFamily="34" charset="0"/>
                <a:cs typeface="+mn-ea"/>
                <a:sym typeface="+mn-lt"/>
              </a:rPr>
              <a:t>02</a:t>
            </a:r>
            <a:endParaRPr lang="en-US" altLang="zh-CN" sz="9600" b="1" dirty="0">
              <a:solidFill>
                <a:srgbClr val="2F5B50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32" name="原创设计师QQ598969553          _4"/>
          <p:cNvSpPr txBox="1">
            <a:spLocks noChangeArrowheads="1"/>
          </p:cNvSpPr>
          <p:nvPr/>
        </p:nvSpPr>
        <p:spPr bwMode="auto">
          <a:xfrm>
            <a:off x="5379586" y="2820132"/>
            <a:ext cx="5629652" cy="2045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117" tIns="45561" rIns="91117" bIns="45561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857250" indent="-857250" defTabSz="1216660">
              <a:buFont typeface="Wingdings" panose="05000000000000000000" pitchFamily="2" charset="2"/>
              <a:buChar char="u"/>
              <a:defRPr/>
            </a:pPr>
            <a:r>
              <a:rPr lang="zh-CN" altLang="en-US" sz="6600" dirty="0">
                <a:solidFill>
                  <a:srgbClr val="2157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演习</a:t>
            </a:r>
            <a:r>
              <a:rPr lang="zh-CN" altLang="en-US" sz="6600" dirty="0" smtClean="0">
                <a:solidFill>
                  <a:srgbClr val="2157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人员</a:t>
            </a:r>
            <a:endParaRPr lang="en-US" altLang="zh-CN" sz="6600" dirty="0" smtClean="0">
              <a:solidFill>
                <a:srgbClr val="21575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57250" indent="-857250" defTabSz="1216660">
              <a:buFont typeface="Wingdings" panose="05000000000000000000" pitchFamily="2" charset="2"/>
              <a:buChar char="u"/>
              <a:defRPr/>
            </a:pPr>
            <a:r>
              <a:rPr lang="zh-CN" altLang="en-US" sz="6600" dirty="0" smtClean="0">
                <a:solidFill>
                  <a:srgbClr val="2157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组织</a:t>
            </a:r>
            <a:r>
              <a:rPr lang="zh-CN" altLang="en-US" sz="6600" dirty="0">
                <a:solidFill>
                  <a:srgbClr val="2157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架构图</a:t>
            </a:r>
            <a:endParaRPr lang="zh-CN" altLang="en-US" sz="6600" dirty="0">
              <a:solidFill>
                <a:srgbClr val="21575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直接连接符 11"/>
          <p:cNvSpPr>
            <a:spLocks noChangeShapeType="1"/>
          </p:cNvSpPr>
          <p:nvPr/>
        </p:nvSpPr>
        <p:spPr bwMode="auto">
          <a:xfrm>
            <a:off x="5982225" y="2451941"/>
            <a:ext cx="3168160" cy="1588"/>
          </a:xfrm>
          <a:prstGeom prst="line">
            <a:avLst/>
          </a:prstGeom>
          <a:noFill/>
          <a:ln w="6350" cap="flat" cmpd="sng">
            <a:solidFill>
              <a:srgbClr val="2F5B50"/>
            </a:solidFill>
            <a:prstDash val="dash"/>
            <a:beve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6479" tIns="43238" rIns="86479" bIns="43238"/>
          <a:lstStyle/>
          <a:p>
            <a:pPr defTabSz="864235" fontAlgn="base">
              <a:spcBef>
                <a:spcPct val="0"/>
              </a:spcBef>
              <a:spcAft>
                <a:spcPct val="0"/>
              </a:spcAft>
            </a:pPr>
            <a:endParaRPr lang="zh-CN" altLang="en-US" sz="1900">
              <a:solidFill>
                <a:srgbClr val="003466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/>
      <p:bldP spid="32" grpId="0"/>
      <p:bldP spid="38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矩形 49"/>
          <p:cNvSpPr/>
          <p:nvPr/>
        </p:nvSpPr>
        <p:spPr>
          <a:xfrm>
            <a:off x="1573770" y="151657"/>
            <a:ext cx="1595120" cy="516890"/>
          </a:xfrm>
          <a:prstGeom prst="rect">
            <a:avLst/>
          </a:prstGeom>
        </p:spPr>
        <p:txBody>
          <a:bodyPr wrap="none" lIns="86532" tIns="43263" rIns="86532" bIns="43263">
            <a:spAutoFit/>
          </a:bodyPr>
          <a:lstStyle/>
          <a:p>
            <a:pPr defTabSz="865505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0C27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演习人员</a:t>
            </a:r>
            <a:endParaRPr lang="zh-CN" altLang="en-US" dirty="0">
              <a:solidFill>
                <a:srgbClr val="0C27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MH_Others_2"/>
          <p:cNvSpPr/>
          <p:nvPr>
            <p:custDataLst>
              <p:tags r:id="rId1"/>
            </p:custDataLst>
          </p:nvPr>
        </p:nvSpPr>
        <p:spPr>
          <a:xfrm>
            <a:off x="335" y="151656"/>
            <a:ext cx="1384742" cy="474197"/>
          </a:xfrm>
          <a:prstGeom prst="rect">
            <a:avLst/>
          </a:prstGeom>
          <a:solidFill>
            <a:srgbClr val="2F5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0" tIns="45715" rIns="91430" bIns="45715" numCol="1" spcCol="0" rtlCol="0" fromWordArt="0" anchor="ctr" anchorCtr="0" forceAA="0" compatLnSpc="1">
            <a:no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sz="19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71402" y="188102"/>
            <a:ext cx="1323665" cy="441484"/>
          </a:xfrm>
          <a:prstGeom prst="rect">
            <a:avLst/>
          </a:prstGeom>
          <a:noFill/>
        </p:spPr>
        <p:txBody>
          <a:bodyPr wrap="none" lIns="86694" tIns="43347" rIns="86694" bIns="43347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30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01</a:t>
            </a:r>
            <a:endParaRPr lang="zh-CN" altLang="en-US" sz="23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8" name="直接连接符 67"/>
          <p:cNvCxnSpPr/>
          <p:nvPr/>
        </p:nvCxnSpPr>
        <p:spPr>
          <a:xfrm>
            <a:off x="4066539" y="2896745"/>
            <a:ext cx="4053840" cy="0"/>
          </a:xfrm>
          <a:prstGeom prst="line">
            <a:avLst/>
          </a:prstGeom>
          <a:noFill/>
          <a:ln w="9525">
            <a:solidFill>
              <a:srgbClr val="626262"/>
            </a:solidFill>
            <a:prstDash val="sysDash"/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9" name="直接连接符 68"/>
          <p:cNvCxnSpPr/>
          <p:nvPr/>
        </p:nvCxnSpPr>
        <p:spPr>
          <a:xfrm>
            <a:off x="6380316" y="3220209"/>
            <a:ext cx="838448" cy="1104875"/>
          </a:xfrm>
          <a:prstGeom prst="line">
            <a:avLst/>
          </a:prstGeom>
          <a:noFill/>
          <a:ln w="9525">
            <a:solidFill>
              <a:srgbClr val="626262"/>
            </a:solidFill>
            <a:prstDash val="sysDash"/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0" name="直接连接符 69"/>
          <p:cNvCxnSpPr/>
          <p:nvPr/>
        </p:nvCxnSpPr>
        <p:spPr>
          <a:xfrm flipH="1">
            <a:off x="5059922" y="3180902"/>
            <a:ext cx="819884" cy="1144182"/>
          </a:xfrm>
          <a:prstGeom prst="line">
            <a:avLst/>
          </a:prstGeom>
          <a:noFill/>
          <a:ln w="9525">
            <a:solidFill>
              <a:srgbClr val="626262"/>
            </a:solidFill>
            <a:prstDash val="sysDash"/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1" name="椭圆 70"/>
          <p:cNvSpPr/>
          <p:nvPr/>
        </p:nvSpPr>
        <p:spPr>
          <a:xfrm>
            <a:off x="3053080" y="2441292"/>
            <a:ext cx="1016000" cy="1016000"/>
          </a:xfrm>
          <a:prstGeom prst="ellipse">
            <a:avLst/>
          </a:prstGeom>
          <a:noFill/>
          <a:ln w="9525">
            <a:solidFill>
              <a:srgbClr val="626262"/>
            </a:solidFill>
            <a:prstDash val="sysDash"/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91" tIns="60896" rIns="121791" bIns="60896" rtlCol="0" anchor="ctr"/>
          <a:lstStyle/>
          <a:p>
            <a:pPr algn="ctr" defTabSz="1217295"/>
            <a:endParaRPr lang="zh-CN" altLang="en-US" sz="210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2" name="椭圆 71"/>
          <p:cNvSpPr/>
          <p:nvPr/>
        </p:nvSpPr>
        <p:spPr>
          <a:xfrm>
            <a:off x="8122921" y="2441292"/>
            <a:ext cx="1016000" cy="1016000"/>
          </a:xfrm>
          <a:prstGeom prst="ellipse">
            <a:avLst/>
          </a:prstGeom>
          <a:noFill/>
          <a:ln w="9525">
            <a:solidFill>
              <a:srgbClr val="626262"/>
            </a:solidFill>
            <a:prstDash val="sysDash"/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91" tIns="60896" rIns="121791" bIns="60896" rtlCol="0" anchor="ctr"/>
          <a:lstStyle/>
          <a:p>
            <a:pPr algn="ctr" defTabSz="1217295"/>
            <a:endParaRPr lang="zh-CN" altLang="en-US" sz="210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6937890" y="4247426"/>
            <a:ext cx="1016000" cy="1016000"/>
          </a:xfrm>
          <a:prstGeom prst="ellipse">
            <a:avLst/>
          </a:prstGeom>
          <a:noFill/>
          <a:ln w="9525">
            <a:solidFill>
              <a:srgbClr val="626262"/>
            </a:solidFill>
            <a:prstDash val="sysDash"/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91" tIns="60896" rIns="121791" bIns="60896" rtlCol="0" anchor="ctr"/>
          <a:lstStyle/>
          <a:p>
            <a:pPr algn="ctr" defTabSz="1217295"/>
            <a:endParaRPr lang="zh-CN" altLang="en-US" sz="210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4" name="椭圆 73"/>
          <p:cNvSpPr/>
          <p:nvPr/>
        </p:nvSpPr>
        <p:spPr>
          <a:xfrm>
            <a:off x="4289738" y="4252893"/>
            <a:ext cx="1016000" cy="1016000"/>
          </a:xfrm>
          <a:prstGeom prst="ellipse">
            <a:avLst/>
          </a:prstGeom>
          <a:noFill/>
          <a:ln w="9525">
            <a:solidFill>
              <a:srgbClr val="626262"/>
            </a:solidFill>
            <a:prstDash val="sysDash"/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91" tIns="60896" rIns="121791" bIns="60896" rtlCol="0" anchor="ctr"/>
          <a:lstStyle/>
          <a:p>
            <a:pPr algn="ctr" defTabSz="1217295"/>
            <a:endParaRPr lang="zh-CN" altLang="en-US" sz="210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5" name="椭圆 74"/>
          <p:cNvSpPr/>
          <p:nvPr/>
        </p:nvSpPr>
        <p:spPr>
          <a:xfrm>
            <a:off x="5083075" y="1962589"/>
            <a:ext cx="1973405" cy="1973405"/>
          </a:xfrm>
          <a:prstGeom prst="ellipse">
            <a:avLst/>
          </a:prstGeom>
          <a:solidFill>
            <a:srgbClr val="2F5B50"/>
          </a:solidFill>
          <a:ln w="25400">
            <a:noFill/>
          </a:ln>
          <a:effectLst>
            <a:outerShdw blurRad="254000" dist="190500" dir="8100000" algn="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91" tIns="60896" rIns="121791" bIns="60896" rtlCol="0" anchor="ctr"/>
          <a:lstStyle/>
          <a:p>
            <a:pPr algn="ctr" defTabSz="1217295"/>
            <a:endParaRPr lang="zh-CN" altLang="en-US" sz="210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5180692" y="2281256"/>
            <a:ext cx="1813448" cy="1230977"/>
          </a:xfrm>
          <a:prstGeom prst="rect">
            <a:avLst/>
          </a:prstGeom>
        </p:spPr>
        <p:txBody>
          <a:bodyPr wrap="square" lIns="121791" tIns="60896" rIns="121791" bIns="60896">
            <a:spAutoFit/>
          </a:bodyPr>
          <a:lstStyle/>
          <a:p>
            <a:pPr algn="ctr" defTabSz="1217295"/>
            <a:r>
              <a:rPr lang="zh-CN" altLang="en-US" sz="24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培训楼</a:t>
            </a:r>
            <a:endParaRPr lang="en-US" altLang="zh-CN" sz="2400" b="1" dirty="0" smtClean="0">
              <a:solidFill>
                <a:prstClr val="white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 defTabSz="1217295"/>
            <a:r>
              <a:rPr lang="en-US" altLang="zh-CN" sz="24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</a:t>
            </a:r>
            <a:r>
              <a:rPr lang="zh-CN" altLang="en-US" sz="24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zh-CN" altLang="en-US" sz="24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z="24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zh-CN" altLang="en-US" sz="24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区所有人员</a:t>
            </a:r>
            <a:endParaRPr lang="zh-CN" altLang="en-US" sz="2400" b="1" dirty="0">
              <a:solidFill>
                <a:prstClr val="white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7" name="Freeform 292"/>
          <p:cNvSpPr>
            <a:spLocks noEditPoints="1"/>
          </p:cNvSpPr>
          <p:nvPr/>
        </p:nvSpPr>
        <p:spPr bwMode="auto">
          <a:xfrm>
            <a:off x="4472571" y="4457547"/>
            <a:ext cx="626629" cy="606694"/>
          </a:xfrm>
          <a:custGeom>
            <a:avLst/>
            <a:gdLst>
              <a:gd name="T0" fmla="*/ 44 w 93"/>
              <a:gd name="T1" fmla="*/ 0 h 90"/>
              <a:gd name="T2" fmla="*/ 83 w 93"/>
              <a:gd name="T3" fmla="*/ 0 h 90"/>
              <a:gd name="T4" fmla="*/ 90 w 93"/>
              <a:gd name="T5" fmla="*/ 3 h 90"/>
              <a:gd name="T6" fmla="*/ 93 w 93"/>
              <a:gd name="T7" fmla="*/ 11 h 90"/>
              <a:gd name="T8" fmla="*/ 93 w 93"/>
              <a:gd name="T9" fmla="*/ 33 h 90"/>
              <a:gd name="T10" fmla="*/ 90 w 93"/>
              <a:gd name="T11" fmla="*/ 40 h 90"/>
              <a:gd name="T12" fmla="*/ 83 w 93"/>
              <a:gd name="T13" fmla="*/ 43 h 90"/>
              <a:gd name="T14" fmla="*/ 61 w 93"/>
              <a:gd name="T15" fmla="*/ 43 h 90"/>
              <a:gd name="T16" fmla="*/ 50 w 93"/>
              <a:gd name="T17" fmla="*/ 53 h 90"/>
              <a:gd name="T18" fmla="*/ 49 w 93"/>
              <a:gd name="T19" fmla="*/ 52 h 90"/>
              <a:gd name="T20" fmla="*/ 46 w 93"/>
              <a:gd name="T21" fmla="*/ 50 h 90"/>
              <a:gd name="T22" fmla="*/ 48 w 93"/>
              <a:gd name="T23" fmla="*/ 43 h 90"/>
              <a:gd name="T24" fmla="*/ 47 w 93"/>
              <a:gd name="T25" fmla="*/ 43 h 90"/>
              <a:gd name="T26" fmla="*/ 48 w 93"/>
              <a:gd name="T27" fmla="*/ 39 h 90"/>
              <a:gd name="T28" fmla="*/ 51 w 93"/>
              <a:gd name="T29" fmla="*/ 39 h 90"/>
              <a:gd name="T30" fmla="*/ 54 w 93"/>
              <a:gd name="T31" fmla="*/ 39 h 90"/>
              <a:gd name="T32" fmla="*/ 53 w 93"/>
              <a:gd name="T33" fmla="*/ 41 h 90"/>
              <a:gd name="T34" fmla="*/ 52 w 93"/>
              <a:gd name="T35" fmla="*/ 44 h 90"/>
              <a:gd name="T36" fmla="*/ 58 w 93"/>
              <a:gd name="T37" fmla="*/ 39 h 90"/>
              <a:gd name="T38" fmla="*/ 59 w 93"/>
              <a:gd name="T39" fmla="*/ 39 h 90"/>
              <a:gd name="T40" fmla="*/ 60 w 93"/>
              <a:gd name="T41" fmla="*/ 39 h 90"/>
              <a:gd name="T42" fmla="*/ 83 w 93"/>
              <a:gd name="T43" fmla="*/ 39 h 90"/>
              <a:gd name="T44" fmla="*/ 87 w 93"/>
              <a:gd name="T45" fmla="*/ 37 h 90"/>
              <a:gd name="T46" fmla="*/ 89 w 93"/>
              <a:gd name="T47" fmla="*/ 33 h 90"/>
              <a:gd name="T48" fmla="*/ 89 w 93"/>
              <a:gd name="T49" fmla="*/ 11 h 90"/>
              <a:gd name="T50" fmla="*/ 87 w 93"/>
              <a:gd name="T51" fmla="*/ 7 h 90"/>
              <a:gd name="T52" fmla="*/ 83 w 93"/>
              <a:gd name="T53" fmla="*/ 5 h 90"/>
              <a:gd name="T54" fmla="*/ 44 w 93"/>
              <a:gd name="T55" fmla="*/ 5 h 90"/>
              <a:gd name="T56" fmla="*/ 39 w 93"/>
              <a:gd name="T57" fmla="*/ 7 h 90"/>
              <a:gd name="T58" fmla="*/ 38 w 93"/>
              <a:gd name="T59" fmla="*/ 11 h 90"/>
              <a:gd name="T60" fmla="*/ 38 w 93"/>
              <a:gd name="T61" fmla="*/ 14 h 90"/>
              <a:gd name="T62" fmla="*/ 33 w 93"/>
              <a:gd name="T63" fmla="*/ 12 h 90"/>
              <a:gd name="T64" fmla="*/ 33 w 93"/>
              <a:gd name="T65" fmla="*/ 11 h 90"/>
              <a:gd name="T66" fmla="*/ 36 w 93"/>
              <a:gd name="T67" fmla="*/ 3 h 90"/>
              <a:gd name="T68" fmla="*/ 44 w 93"/>
              <a:gd name="T69" fmla="*/ 0 h 90"/>
              <a:gd name="T70" fmla="*/ 75 w 93"/>
              <a:gd name="T71" fmla="*/ 18 h 90"/>
              <a:gd name="T72" fmla="*/ 71 w 93"/>
              <a:gd name="T73" fmla="*/ 22 h 90"/>
              <a:gd name="T74" fmla="*/ 75 w 93"/>
              <a:gd name="T75" fmla="*/ 25 h 90"/>
              <a:gd name="T76" fmla="*/ 79 w 93"/>
              <a:gd name="T77" fmla="*/ 22 h 90"/>
              <a:gd name="T78" fmla="*/ 75 w 93"/>
              <a:gd name="T79" fmla="*/ 18 h 90"/>
              <a:gd name="T80" fmla="*/ 63 w 93"/>
              <a:gd name="T81" fmla="*/ 18 h 90"/>
              <a:gd name="T82" fmla="*/ 59 w 93"/>
              <a:gd name="T83" fmla="*/ 22 h 90"/>
              <a:gd name="T84" fmla="*/ 63 w 93"/>
              <a:gd name="T85" fmla="*/ 25 h 90"/>
              <a:gd name="T86" fmla="*/ 67 w 93"/>
              <a:gd name="T87" fmla="*/ 22 h 90"/>
              <a:gd name="T88" fmla="*/ 63 w 93"/>
              <a:gd name="T89" fmla="*/ 18 h 90"/>
              <a:gd name="T90" fmla="*/ 51 w 93"/>
              <a:gd name="T91" fmla="*/ 18 h 90"/>
              <a:gd name="T92" fmla="*/ 48 w 93"/>
              <a:gd name="T93" fmla="*/ 22 h 90"/>
              <a:gd name="T94" fmla="*/ 51 w 93"/>
              <a:gd name="T95" fmla="*/ 25 h 90"/>
              <a:gd name="T96" fmla="*/ 55 w 93"/>
              <a:gd name="T97" fmla="*/ 22 h 90"/>
              <a:gd name="T98" fmla="*/ 51 w 93"/>
              <a:gd name="T99" fmla="*/ 18 h 90"/>
              <a:gd name="T100" fmla="*/ 27 w 93"/>
              <a:gd name="T101" fmla="*/ 18 h 90"/>
              <a:gd name="T102" fmla="*/ 12 w 93"/>
              <a:gd name="T103" fmla="*/ 33 h 90"/>
              <a:gd name="T104" fmla="*/ 27 w 93"/>
              <a:gd name="T105" fmla="*/ 48 h 90"/>
              <a:gd name="T106" fmla="*/ 43 w 93"/>
              <a:gd name="T107" fmla="*/ 33 h 90"/>
              <a:gd name="T108" fmla="*/ 27 w 93"/>
              <a:gd name="T109" fmla="*/ 18 h 90"/>
              <a:gd name="T110" fmla="*/ 55 w 93"/>
              <a:gd name="T111" fmla="*/ 82 h 90"/>
              <a:gd name="T112" fmla="*/ 38 w 93"/>
              <a:gd name="T113" fmla="*/ 53 h 90"/>
              <a:gd name="T114" fmla="*/ 28 w 93"/>
              <a:gd name="T115" fmla="*/ 69 h 90"/>
              <a:gd name="T116" fmla="*/ 18 w 93"/>
              <a:gd name="T117" fmla="*/ 53 h 90"/>
              <a:gd name="T118" fmla="*/ 0 w 93"/>
              <a:gd name="T119" fmla="*/ 82 h 90"/>
              <a:gd name="T120" fmla="*/ 55 w 93"/>
              <a:gd name="T121" fmla="*/ 82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93" h="90">
                <a:moveTo>
                  <a:pt x="44" y="0"/>
                </a:moveTo>
                <a:cubicBezTo>
                  <a:pt x="83" y="0"/>
                  <a:pt x="83" y="0"/>
                  <a:pt x="83" y="0"/>
                </a:cubicBezTo>
                <a:cubicBezTo>
                  <a:pt x="86" y="0"/>
                  <a:pt x="88" y="1"/>
                  <a:pt x="90" y="3"/>
                </a:cubicBezTo>
                <a:cubicBezTo>
                  <a:pt x="92" y="5"/>
                  <a:pt x="93" y="8"/>
                  <a:pt x="93" y="11"/>
                </a:cubicBezTo>
                <a:cubicBezTo>
                  <a:pt x="93" y="33"/>
                  <a:pt x="93" y="33"/>
                  <a:pt x="93" y="33"/>
                </a:cubicBezTo>
                <a:cubicBezTo>
                  <a:pt x="93" y="36"/>
                  <a:pt x="92" y="38"/>
                  <a:pt x="90" y="40"/>
                </a:cubicBezTo>
                <a:cubicBezTo>
                  <a:pt x="88" y="42"/>
                  <a:pt x="86" y="43"/>
                  <a:pt x="83" y="43"/>
                </a:cubicBezTo>
                <a:cubicBezTo>
                  <a:pt x="61" y="43"/>
                  <a:pt x="61" y="43"/>
                  <a:pt x="61" y="43"/>
                </a:cubicBezTo>
                <a:cubicBezTo>
                  <a:pt x="50" y="53"/>
                  <a:pt x="50" y="53"/>
                  <a:pt x="50" y="53"/>
                </a:cubicBezTo>
                <a:cubicBezTo>
                  <a:pt x="49" y="52"/>
                  <a:pt x="49" y="52"/>
                  <a:pt x="49" y="52"/>
                </a:cubicBezTo>
                <a:cubicBezTo>
                  <a:pt x="48" y="52"/>
                  <a:pt x="47" y="51"/>
                  <a:pt x="46" y="50"/>
                </a:cubicBezTo>
                <a:cubicBezTo>
                  <a:pt x="48" y="43"/>
                  <a:pt x="48" y="43"/>
                  <a:pt x="48" y="43"/>
                </a:cubicBezTo>
                <a:cubicBezTo>
                  <a:pt x="47" y="43"/>
                  <a:pt x="47" y="43"/>
                  <a:pt x="47" y="43"/>
                </a:cubicBezTo>
                <a:cubicBezTo>
                  <a:pt x="47" y="42"/>
                  <a:pt x="48" y="40"/>
                  <a:pt x="48" y="39"/>
                </a:cubicBezTo>
                <a:cubicBezTo>
                  <a:pt x="51" y="39"/>
                  <a:pt x="51" y="39"/>
                  <a:pt x="51" y="39"/>
                </a:cubicBezTo>
                <a:cubicBezTo>
                  <a:pt x="54" y="39"/>
                  <a:pt x="54" y="39"/>
                  <a:pt x="54" y="39"/>
                </a:cubicBezTo>
                <a:cubicBezTo>
                  <a:pt x="53" y="41"/>
                  <a:pt x="53" y="41"/>
                  <a:pt x="53" y="41"/>
                </a:cubicBezTo>
                <a:cubicBezTo>
                  <a:pt x="52" y="44"/>
                  <a:pt x="52" y="44"/>
                  <a:pt x="52" y="44"/>
                </a:cubicBezTo>
                <a:cubicBezTo>
                  <a:pt x="58" y="39"/>
                  <a:pt x="58" y="39"/>
                  <a:pt x="58" y="39"/>
                </a:cubicBezTo>
                <a:cubicBezTo>
                  <a:pt x="59" y="39"/>
                  <a:pt x="59" y="39"/>
                  <a:pt x="59" y="39"/>
                </a:cubicBezTo>
                <a:cubicBezTo>
                  <a:pt x="60" y="39"/>
                  <a:pt x="60" y="39"/>
                  <a:pt x="60" y="39"/>
                </a:cubicBezTo>
                <a:cubicBezTo>
                  <a:pt x="83" y="39"/>
                  <a:pt x="83" y="39"/>
                  <a:pt x="83" y="39"/>
                </a:cubicBezTo>
                <a:cubicBezTo>
                  <a:pt x="84" y="39"/>
                  <a:pt x="86" y="38"/>
                  <a:pt x="87" y="37"/>
                </a:cubicBezTo>
                <a:cubicBezTo>
                  <a:pt x="88" y="36"/>
                  <a:pt x="89" y="34"/>
                  <a:pt x="89" y="33"/>
                </a:cubicBezTo>
                <a:cubicBezTo>
                  <a:pt x="89" y="11"/>
                  <a:pt x="89" y="11"/>
                  <a:pt x="89" y="11"/>
                </a:cubicBezTo>
                <a:cubicBezTo>
                  <a:pt x="89" y="9"/>
                  <a:pt x="88" y="8"/>
                  <a:pt x="87" y="7"/>
                </a:cubicBezTo>
                <a:cubicBezTo>
                  <a:pt x="86" y="6"/>
                  <a:pt x="84" y="5"/>
                  <a:pt x="83" y="5"/>
                </a:cubicBezTo>
                <a:cubicBezTo>
                  <a:pt x="44" y="5"/>
                  <a:pt x="44" y="5"/>
                  <a:pt x="44" y="5"/>
                </a:cubicBezTo>
                <a:cubicBezTo>
                  <a:pt x="42" y="5"/>
                  <a:pt x="40" y="6"/>
                  <a:pt x="39" y="7"/>
                </a:cubicBezTo>
                <a:cubicBezTo>
                  <a:pt x="38" y="8"/>
                  <a:pt x="38" y="9"/>
                  <a:pt x="38" y="11"/>
                </a:cubicBezTo>
                <a:cubicBezTo>
                  <a:pt x="38" y="14"/>
                  <a:pt x="38" y="14"/>
                  <a:pt x="38" y="14"/>
                </a:cubicBezTo>
                <a:cubicBezTo>
                  <a:pt x="36" y="13"/>
                  <a:pt x="35" y="12"/>
                  <a:pt x="33" y="12"/>
                </a:cubicBezTo>
                <a:cubicBezTo>
                  <a:pt x="33" y="11"/>
                  <a:pt x="33" y="11"/>
                  <a:pt x="33" y="11"/>
                </a:cubicBezTo>
                <a:cubicBezTo>
                  <a:pt x="33" y="8"/>
                  <a:pt x="34" y="5"/>
                  <a:pt x="36" y="3"/>
                </a:cubicBezTo>
                <a:cubicBezTo>
                  <a:pt x="38" y="1"/>
                  <a:pt x="41" y="0"/>
                  <a:pt x="44" y="0"/>
                </a:cubicBezTo>
                <a:close/>
                <a:moveTo>
                  <a:pt x="75" y="18"/>
                </a:moveTo>
                <a:cubicBezTo>
                  <a:pt x="73" y="18"/>
                  <a:pt x="71" y="19"/>
                  <a:pt x="71" y="22"/>
                </a:cubicBezTo>
                <a:cubicBezTo>
                  <a:pt x="71" y="24"/>
                  <a:pt x="73" y="25"/>
                  <a:pt x="75" y="25"/>
                </a:cubicBezTo>
                <a:cubicBezTo>
                  <a:pt x="77" y="25"/>
                  <a:pt x="79" y="24"/>
                  <a:pt x="79" y="22"/>
                </a:cubicBezTo>
                <a:cubicBezTo>
                  <a:pt x="79" y="19"/>
                  <a:pt x="77" y="18"/>
                  <a:pt x="75" y="18"/>
                </a:cubicBezTo>
                <a:close/>
                <a:moveTo>
                  <a:pt x="63" y="18"/>
                </a:moveTo>
                <a:cubicBezTo>
                  <a:pt x="61" y="18"/>
                  <a:pt x="59" y="19"/>
                  <a:pt x="59" y="22"/>
                </a:cubicBezTo>
                <a:cubicBezTo>
                  <a:pt x="59" y="24"/>
                  <a:pt x="61" y="25"/>
                  <a:pt x="63" y="25"/>
                </a:cubicBezTo>
                <a:cubicBezTo>
                  <a:pt x="65" y="25"/>
                  <a:pt x="67" y="24"/>
                  <a:pt x="67" y="22"/>
                </a:cubicBezTo>
                <a:cubicBezTo>
                  <a:pt x="67" y="19"/>
                  <a:pt x="65" y="18"/>
                  <a:pt x="63" y="18"/>
                </a:cubicBezTo>
                <a:close/>
                <a:moveTo>
                  <a:pt x="51" y="18"/>
                </a:moveTo>
                <a:cubicBezTo>
                  <a:pt x="49" y="18"/>
                  <a:pt x="48" y="19"/>
                  <a:pt x="48" y="22"/>
                </a:cubicBezTo>
                <a:cubicBezTo>
                  <a:pt x="48" y="24"/>
                  <a:pt x="49" y="25"/>
                  <a:pt x="51" y="25"/>
                </a:cubicBezTo>
                <a:cubicBezTo>
                  <a:pt x="54" y="25"/>
                  <a:pt x="55" y="24"/>
                  <a:pt x="55" y="22"/>
                </a:cubicBezTo>
                <a:cubicBezTo>
                  <a:pt x="55" y="19"/>
                  <a:pt x="54" y="18"/>
                  <a:pt x="51" y="18"/>
                </a:cubicBezTo>
                <a:close/>
                <a:moveTo>
                  <a:pt x="27" y="18"/>
                </a:moveTo>
                <a:cubicBezTo>
                  <a:pt x="19" y="18"/>
                  <a:pt x="12" y="24"/>
                  <a:pt x="12" y="33"/>
                </a:cubicBezTo>
                <a:cubicBezTo>
                  <a:pt x="12" y="42"/>
                  <a:pt x="19" y="48"/>
                  <a:pt x="27" y="48"/>
                </a:cubicBezTo>
                <a:cubicBezTo>
                  <a:pt x="36" y="48"/>
                  <a:pt x="43" y="42"/>
                  <a:pt x="43" y="33"/>
                </a:cubicBezTo>
                <a:cubicBezTo>
                  <a:pt x="43" y="24"/>
                  <a:pt x="36" y="18"/>
                  <a:pt x="27" y="18"/>
                </a:cubicBezTo>
                <a:close/>
                <a:moveTo>
                  <a:pt x="55" y="82"/>
                </a:moveTo>
                <a:cubicBezTo>
                  <a:pt x="55" y="67"/>
                  <a:pt x="47" y="57"/>
                  <a:pt x="38" y="53"/>
                </a:cubicBezTo>
                <a:cubicBezTo>
                  <a:pt x="28" y="69"/>
                  <a:pt x="28" y="69"/>
                  <a:pt x="28" y="69"/>
                </a:cubicBezTo>
                <a:cubicBezTo>
                  <a:pt x="18" y="53"/>
                  <a:pt x="18" y="53"/>
                  <a:pt x="18" y="53"/>
                </a:cubicBezTo>
                <a:cubicBezTo>
                  <a:pt x="8" y="57"/>
                  <a:pt x="0" y="66"/>
                  <a:pt x="0" y="82"/>
                </a:cubicBezTo>
                <a:cubicBezTo>
                  <a:pt x="20" y="90"/>
                  <a:pt x="38" y="89"/>
                  <a:pt x="55" y="82"/>
                </a:cubicBezTo>
                <a:close/>
              </a:path>
            </a:pathLst>
          </a:custGeom>
          <a:solidFill>
            <a:srgbClr val="2F5B50"/>
          </a:solidFill>
          <a:ln>
            <a:noFill/>
          </a:ln>
        </p:spPr>
        <p:txBody>
          <a:bodyPr vert="horz" wrap="square" lIns="121791" tIns="60896" rIns="121791" bIns="60896" numCol="1" anchor="t" anchorCtr="0" compatLnSpc="1"/>
          <a:lstStyle/>
          <a:p>
            <a:pPr defTabSz="1217295"/>
            <a:endParaRPr lang="zh-CN" altLang="en-US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8" name="Freeform 292"/>
          <p:cNvSpPr>
            <a:spLocks noEditPoints="1"/>
          </p:cNvSpPr>
          <p:nvPr/>
        </p:nvSpPr>
        <p:spPr bwMode="auto">
          <a:xfrm>
            <a:off x="8345734" y="2658109"/>
            <a:ext cx="626629" cy="606694"/>
          </a:xfrm>
          <a:custGeom>
            <a:avLst/>
            <a:gdLst>
              <a:gd name="T0" fmla="*/ 44 w 93"/>
              <a:gd name="T1" fmla="*/ 0 h 90"/>
              <a:gd name="T2" fmla="*/ 83 w 93"/>
              <a:gd name="T3" fmla="*/ 0 h 90"/>
              <a:gd name="T4" fmla="*/ 90 w 93"/>
              <a:gd name="T5" fmla="*/ 3 h 90"/>
              <a:gd name="T6" fmla="*/ 93 w 93"/>
              <a:gd name="T7" fmla="*/ 11 h 90"/>
              <a:gd name="T8" fmla="*/ 93 w 93"/>
              <a:gd name="T9" fmla="*/ 33 h 90"/>
              <a:gd name="T10" fmla="*/ 90 w 93"/>
              <a:gd name="T11" fmla="*/ 40 h 90"/>
              <a:gd name="T12" fmla="*/ 83 w 93"/>
              <a:gd name="T13" fmla="*/ 43 h 90"/>
              <a:gd name="T14" fmla="*/ 61 w 93"/>
              <a:gd name="T15" fmla="*/ 43 h 90"/>
              <a:gd name="T16" fmla="*/ 50 w 93"/>
              <a:gd name="T17" fmla="*/ 53 h 90"/>
              <a:gd name="T18" fmla="*/ 49 w 93"/>
              <a:gd name="T19" fmla="*/ 52 h 90"/>
              <a:gd name="T20" fmla="*/ 46 w 93"/>
              <a:gd name="T21" fmla="*/ 50 h 90"/>
              <a:gd name="T22" fmla="*/ 48 w 93"/>
              <a:gd name="T23" fmla="*/ 43 h 90"/>
              <a:gd name="T24" fmla="*/ 47 w 93"/>
              <a:gd name="T25" fmla="*/ 43 h 90"/>
              <a:gd name="T26" fmla="*/ 48 w 93"/>
              <a:gd name="T27" fmla="*/ 39 h 90"/>
              <a:gd name="T28" fmla="*/ 51 w 93"/>
              <a:gd name="T29" fmla="*/ 39 h 90"/>
              <a:gd name="T30" fmla="*/ 54 w 93"/>
              <a:gd name="T31" fmla="*/ 39 h 90"/>
              <a:gd name="T32" fmla="*/ 53 w 93"/>
              <a:gd name="T33" fmla="*/ 41 h 90"/>
              <a:gd name="T34" fmla="*/ 52 w 93"/>
              <a:gd name="T35" fmla="*/ 44 h 90"/>
              <a:gd name="T36" fmla="*/ 58 w 93"/>
              <a:gd name="T37" fmla="*/ 39 h 90"/>
              <a:gd name="T38" fmla="*/ 59 w 93"/>
              <a:gd name="T39" fmla="*/ 39 h 90"/>
              <a:gd name="T40" fmla="*/ 60 w 93"/>
              <a:gd name="T41" fmla="*/ 39 h 90"/>
              <a:gd name="T42" fmla="*/ 83 w 93"/>
              <a:gd name="T43" fmla="*/ 39 h 90"/>
              <a:gd name="T44" fmla="*/ 87 w 93"/>
              <a:gd name="T45" fmla="*/ 37 h 90"/>
              <a:gd name="T46" fmla="*/ 89 w 93"/>
              <a:gd name="T47" fmla="*/ 33 h 90"/>
              <a:gd name="T48" fmla="*/ 89 w 93"/>
              <a:gd name="T49" fmla="*/ 11 h 90"/>
              <a:gd name="T50" fmla="*/ 87 w 93"/>
              <a:gd name="T51" fmla="*/ 7 h 90"/>
              <a:gd name="T52" fmla="*/ 83 w 93"/>
              <a:gd name="T53" fmla="*/ 5 h 90"/>
              <a:gd name="T54" fmla="*/ 44 w 93"/>
              <a:gd name="T55" fmla="*/ 5 h 90"/>
              <a:gd name="T56" fmla="*/ 39 w 93"/>
              <a:gd name="T57" fmla="*/ 7 h 90"/>
              <a:gd name="T58" fmla="*/ 38 w 93"/>
              <a:gd name="T59" fmla="*/ 11 h 90"/>
              <a:gd name="T60" fmla="*/ 38 w 93"/>
              <a:gd name="T61" fmla="*/ 14 h 90"/>
              <a:gd name="T62" fmla="*/ 33 w 93"/>
              <a:gd name="T63" fmla="*/ 12 h 90"/>
              <a:gd name="T64" fmla="*/ 33 w 93"/>
              <a:gd name="T65" fmla="*/ 11 h 90"/>
              <a:gd name="T66" fmla="*/ 36 w 93"/>
              <a:gd name="T67" fmla="*/ 3 h 90"/>
              <a:gd name="T68" fmla="*/ 44 w 93"/>
              <a:gd name="T69" fmla="*/ 0 h 90"/>
              <a:gd name="T70" fmla="*/ 75 w 93"/>
              <a:gd name="T71" fmla="*/ 18 h 90"/>
              <a:gd name="T72" fmla="*/ 71 w 93"/>
              <a:gd name="T73" fmla="*/ 22 h 90"/>
              <a:gd name="T74" fmla="*/ 75 w 93"/>
              <a:gd name="T75" fmla="*/ 25 h 90"/>
              <a:gd name="T76" fmla="*/ 79 w 93"/>
              <a:gd name="T77" fmla="*/ 22 h 90"/>
              <a:gd name="T78" fmla="*/ 75 w 93"/>
              <a:gd name="T79" fmla="*/ 18 h 90"/>
              <a:gd name="T80" fmla="*/ 63 w 93"/>
              <a:gd name="T81" fmla="*/ 18 h 90"/>
              <a:gd name="T82" fmla="*/ 59 w 93"/>
              <a:gd name="T83" fmla="*/ 22 h 90"/>
              <a:gd name="T84" fmla="*/ 63 w 93"/>
              <a:gd name="T85" fmla="*/ 25 h 90"/>
              <a:gd name="T86" fmla="*/ 67 w 93"/>
              <a:gd name="T87" fmla="*/ 22 h 90"/>
              <a:gd name="T88" fmla="*/ 63 w 93"/>
              <a:gd name="T89" fmla="*/ 18 h 90"/>
              <a:gd name="T90" fmla="*/ 51 w 93"/>
              <a:gd name="T91" fmla="*/ 18 h 90"/>
              <a:gd name="T92" fmla="*/ 48 w 93"/>
              <a:gd name="T93" fmla="*/ 22 h 90"/>
              <a:gd name="T94" fmla="*/ 51 w 93"/>
              <a:gd name="T95" fmla="*/ 25 h 90"/>
              <a:gd name="T96" fmla="*/ 55 w 93"/>
              <a:gd name="T97" fmla="*/ 22 h 90"/>
              <a:gd name="T98" fmla="*/ 51 w 93"/>
              <a:gd name="T99" fmla="*/ 18 h 90"/>
              <a:gd name="T100" fmla="*/ 27 w 93"/>
              <a:gd name="T101" fmla="*/ 18 h 90"/>
              <a:gd name="T102" fmla="*/ 12 w 93"/>
              <a:gd name="T103" fmla="*/ 33 h 90"/>
              <a:gd name="T104" fmla="*/ 27 w 93"/>
              <a:gd name="T105" fmla="*/ 48 h 90"/>
              <a:gd name="T106" fmla="*/ 43 w 93"/>
              <a:gd name="T107" fmla="*/ 33 h 90"/>
              <a:gd name="T108" fmla="*/ 27 w 93"/>
              <a:gd name="T109" fmla="*/ 18 h 90"/>
              <a:gd name="T110" fmla="*/ 55 w 93"/>
              <a:gd name="T111" fmla="*/ 82 h 90"/>
              <a:gd name="T112" fmla="*/ 38 w 93"/>
              <a:gd name="T113" fmla="*/ 53 h 90"/>
              <a:gd name="T114" fmla="*/ 28 w 93"/>
              <a:gd name="T115" fmla="*/ 69 h 90"/>
              <a:gd name="T116" fmla="*/ 18 w 93"/>
              <a:gd name="T117" fmla="*/ 53 h 90"/>
              <a:gd name="T118" fmla="*/ 0 w 93"/>
              <a:gd name="T119" fmla="*/ 82 h 90"/>
              <a:gd name="T120" fmla="*/ 55 w 93"/>
              <a:gd name="T121" fmla="*/ 82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93" h="90">
                <a:moveTo>
                  <a:pt x="44" y="0"/>
                </a:moveTo>
                <a:cubicBezTo>
                  <a:pt x="83" y="0"/>
                  <a:pt x="83" y="0"/>
                  <a:pt x="83" y="0"/>
                </a:cubicBezTo>
                <a:cubicBezTo>
                  <a:pt x="86" y="0"/>
                  <a:pt x="88" y="1"/>
                  <a:pt x="90" y="3"/>
                </a:cubicBezTo>
                <a:cubicBezTo>
                  <a:pt x="92" y="5"/>
                  <a:pt x="93" y="8"/>
                  <a:pt x="93" y="11"/>
                </a:cubicBezTo>
                <a:cubicBezTo>
                  <a:pt x="93" y="33"/>
                  <a:pt x="93" y="33"/>
                  <a:pt x="93" y="33"/>
                </a:cubicBezTo>
                <a:cubicBezTo>
                  <a:pt x="93" y="36"/>
                  <a:pt x="92" y="38"/>
                  <a:pt x="90" y="40"/>
                </a:cubicBezTo>
                <a:cubicBezTo>
                  <a:pt x="88" y="42"/>
                  <a:pt x="86" y="43"/>
                  <a:pt x="83" y="43"/>
                </a:cubicBezTo>
                <a:cubicBezTo>
                  <a:pt x="61" y="43"/>
                  <a:pt x="61" y="43"/>
                  <a:pt x="61" y="43"/>
                </a:cubicBezTo>
                <a:cubicBezTo>
                  <a:pt x="50" y="53"/>
                  <a:pt x="50" y="53"/>
                  <a:pt x="50" y="53"/>
                </a:cubicBezTo>
                <a:cubicBezTo>
                  <a:pt x="49" y="52"/>
                  <a:pt x="49" y="52"/>
                  <a:pt x="49" y="52"/>
                </a:cubicBezTo>
                <a:cubicBezTo>
                  <a:pt x="48" y="52"/>
                  <a:pt x="47" y="51"/>
                  <a:pt x="46" y="50"/>
                </a:cubicBezTo>
                <a:cubicBezTo>
                  <a:pt x="48" y="43"/>
                  <a:pt x="48" y="43"/>
                  <a:pt x="48" y="43"/>
                </a:cubicBezTo>
                <a:cubicBezTo>
                  <a:pt x="47" y="43"/>
                  <a:pt x="47" y="43"/>
                  <a:pt x="47" y="43"/>
                </a:cubicBezTo>
                <a:cubicBezTo>
                  <a:pt x="47" y="42"/>
                  <a:pt x="48" y="40"/>
                  <a:pt x="48" y="39"/>
                </a:cubicBezTo>
                <a:cubicBezTo>
                  <a:pt x="51" y="39"/>
                  <a:pt x="51" y="39"/>
                  <a:pt x="51" y="39"/>
                </a:cubicBezTo>
                <a:cubicBezTo>
                  <a:pt x="54" y="39"/>
                  <a:pt x="54" y="39"/>
                  <a:pt x="54" y="39"/>
                </a:cubicBezTo>
                <a:cubicBezTo>
                  <a:pt x="53" y="41"/>
                  <a:pt x="53" y="41"/>
                  <a:pt x="53" y="41"/>
                </a:cubicBezTo>
                <a:cubicBezTo>
                  <a:pt x="52" y="44"/>
                  <a:pt x="52" y="44"/>
                  <a:pt x="52" y="44"/>
                </a:cubicBezTo>
                <a:cubicBezTo>
                  <a:pt x="58" y="39"/>
                  <a:pt x="58" y="39"/>
                  <a:pt x="58" y="39"/>
                </a:cubicBezTo>
                <a:cubicBezTo>
                  <a:pt x="59" y="39"/>
                  <a:pt x="59" y="39"/>
                  <a:pt x="59" y="39"/>
                </a:cubicBezTo>
                <a:cubicBezTo>
                  <a:pt x="60" y="39"/>
                  <a:pt x="60" y="39"/>
                  <a:pt x="60" y="39"/>
                </a:cubicBezTo>
                <a:cubicBezTo>
                  <a:pt x="83" y="39"/>
                  <a:pt x="83" y="39"/>
                  <a:pt x="83" y="39"/>
                </a:cubicBezTo>
                <a:cubicBezTo>
                  <a:pt x="84" y="39"/>
                  <a:pt x="86" y="38"/>
                  <a:pt x="87" y="37"/>
                </a:cubicBezTo>
                <a:cubicBezTo>
                  <a:pt x="88" y="36"/>
                  <a:pt x="89" y="34"/>
                  <a:pt x="89" y="33"/>
                </a:cubicBezTo>
                <a:cubicBezTo>
                  <a:pt x="89" y="11"/>
                  <a:pt x="89" y="11"/>
                  <a:pt x="89" y="11"/>
                </a:cubicBezTo>
                <a:cubicBezTo>
                  <a:pt x="89" y="9"/>
                  <a:pt x="88" y="8"/>
                  <a:pt x="87" y="7"/>
                </a:cubicBezTo>
                <a:cubicBezTo>
                  <a:pt x="86" y="6"/>
                  <a:pt x="84" y="5"/>
                  <a:pt x="83" y="5"/>
                </a:cubicBezTo>
                <a:cubicBezTo>
                  <a:pt x="44" y="5"/>
                  <a:pt x="44" y="5"/>
                  <a:pt x="44" y="5"/>
                </a:cubicBezTo>
                <a:cubicBezTo>
                  <a:pt x="42" y="5"/>
                  <a:pt x="40" y="6"/>
                  <a:pt x="39" y="7"/>
                </a:cubicBezTo>
                <a:cubicBezTo>
                  <a:pt x="38" y="8"/>
                  <a:pt x="38" y="9"/>
                  <a:pt x="38" y="11"/>
                </a:cubicBezTo>
                <a:cubicBezTo>
                  <a:pt x="38" y="14"/>
                  <a:pt x="38" y="14"/>
                  <a:pt x="38" y="14"/>
                </a:cubicBezTo>
                <a:cubicBezTo>
                  <a:pt x="36" y="13"/>
                  <a:pt x="35" y="12"/>
                  <a:pt x="33" y="12"/>
                </a:cubicBezTo>
                <a:cubicBezTo>
                  <a:pt x="33" y="11"/>
                  <a:pt x="33" y="11"/>
                  <a:pt x="33" y="11"/>
                </a:cubicBezTo>
                <a:cubicBezTo>
                  <a:pt x="33" y="8"/>
                  <a:pt x="34" y="5"/>
                  <a:pt x="36" y="3"/>
                </a:cubicBezTo>
                <a:cubicBezTo>
                  <a:pt x="38" y="1"/>
                  <a:pt x="41" y="0"/>
                  <a:pt x="44" y="0"/>
                </a:cubicBezTo>
                <a:close/>
                <a:moveTo>
                  <a:pt x="75" y="18"/>
                </a:moveTo>
                <a:cubicBezTo>
                  <a:pt x="73" y="18"/>
                  <a:pt x="71" y="19"/>
                  <a:pt x="71" y="22"/>
                </a:cubicBezTo>
                <a:cubicBezTo>
                  <a:pt x="71" y="24"/>
                  <a:pt x="73" y="25"/>
                  <a:pt x="75" y="25"/>
                </a:cubicBezTo>
                <a:cubicBezTo>
                  <a:pt x="77" y="25"/>
                  <a:pt x="79" y="24"/>
                  <a:pt x="79" y="22"/>
                </a:cubicBezTo>
                <a:cubicBezTo>
                  <a:pt x="79" y="19"/>
                  <a:pt x="77" y="18"/>
                  <a:pt x="75" y="18"/>
                </a:cubicBezTo>
                <a:close/>
                <a:moveTo>
                  <a:pt x="63" y="18"/>
                </a:moveTo>
                <a:cubicBezTo>
                  <a:pt x="61" y="18"/>
                  <a:pt x="59" y="19"/>
                  <a:pt x="59" y="22"/>
                </a:cubicBezTo>
                <a:cubicBezTo>
                  <a:pt x="59" y="24"/>
                  <a:pt x="61" y="25"/>
                  <a:pt x="63" y="25"/>
                </a:cubicBezTo>
                <a:cubicBezTo>
                  <a:pt x="65" y="25"/>
                  <a:pt x="67" y="24"/>
                  <a:pt x="67" y="22"/>
                </a:cubicBezTo>
                <a:cubicBezTo>
                  <a:pt x="67" y="19"/>
                  <a:pt x="65" y="18"/>
                  <a:pt x="63" y="18"/>
                </a:cubicBezTo>
                <a:close/>
                <a:moveTo>
                  <a:pt x="51" y="18"/>
                </a:moveTo>
                <a:cubicBezTo>
                  <a:pt x="49" y="18"/>
                  <a:pt x="48" y="19"/>
                  <a:pt x="48" y="22"/>
                </a:cubicBezTo>
                <a:cubicBezTo>
                  <a:pt x="48" y="24"/>
                  <a:pt x="49" y="25"/>
                  <a:pt x="51" y="25"/>
                </a:cubicBezTo>
                <a:cubicBezTo>
                  <a:pt x="54" y="25"/>
                  <a:pt x="55" y="24"/>
                  <a:pt x="55" y="22"/>
                </a:cubicBezTo>
                <a:cubicBezTo>
                  <a:pt x="55" y="19"/>
                  <a:pt x="54" y="18"/>
                  <a:pt x="51" y="18"/>
                </a:cubicBezTo>
                <a:close/>
                <a:moveTo>
                  <a:pt x="27" y="18"/>
                </a:moveTo>
                <a:cubicBezTo>
                  <a:pt x="19" y="18"/>
                  <a:pt x="12" y="24"/>
                  <a:pt x="12" y="33"/>
                </a:cubicBezTo>
                <a:cubicBezTo>
                  <a:pt x="12" y="42"/>
                  <a:pt x="19" y="48"/>
                  <a:pt x="27" y="48"/>
                </a:cubicBezTo>
                <a:cubicBezTo>
                  <a:pt x="36" y="48"/>
                  <a:pt x="43" y="42"/>
                  <a:pt x="43" y="33"/>
                </a:cubicBezTo>
                <a:cubicBezTo>
                  <a:pt x="43" y="24"/>
                  <a:pt x="36" y="18"/>
                  <a:pt x="27" y="18"/>
                </a:cubicBezTo>
                <a:close/>
                <a:moveTo>
                  <a:pt x="55" y="82"/>
                </a:moveTo>
                <a:cubicBezTo>
                  <a:pt x="55" y="67"/>
                  <a:pt x="47" y="57"/>
                  <a:pt x="38" y="53"/>
                </a:cubicBezTo>
                <a:cubicBezTo>
                  <a:pt x="28" y="69"/>
                  <a:pt x="28" y="69"/>
                  <a:pt x="28" y="69"/>
                </a:cubicBezTo>
                <a:cubicBezTo>
                  <a:pt x="18" y="53"/>
                  <a:pt x="18" y="53"/>
                  <a:pt x="18" y="53"/>
                </a:cubicBezTo>
                <a:cubicBezTo>
                  <a:pt x="8" y="57"/>
                  <a:pt x="0" y="66"/>
                  <a:pt x="0" y="82"/>
                </a:cubicBezTo>
                <a:cubicBezTo>
                  <a:pt x="20" y="90"/>
                  <a:pt x="38" y="89"/>
                  <a:pt x="55" y="82"/>
                </a:cubicBezTo>
                <a:close/>
              </a:path>
            </a:pathLst>
          </a:custGeom>
          <a:solidFill>
            <a:srgbClr val="2F5B50"/>
          </a:solidFill>
          <a:ln>
            <a:noFill/>
          </a:ln>
        </p:spPr>
        <p:txBody>
          <a:bodyPr vert="horz" wrap="square" lIns="121791" tIns="60896" rIns="121791" bIns="60896" numCol="1" anchor="t" anchorCtr="0" compatLnSpc="1"/>
          <a:lstStyle/>
          <a:p>
            <a:pPr defTabSz="1217295"/>
            <a:endParaRPr lang="zh-CN" altLang="en-US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9" name="Freeform 292"/>
          <p:cNvSpPr>
            <a:spLocks noEditPoints="1"/>
          </p:cNvSpPr>
          <p:nvPr/>
        </p:nvSpPr>
        <p:spPr bwMode="auto">
          <a:xfrm>
            <a:off x="7132575" y="4490908"/>
            <a:ext cx="626629" cy="606694"/>
          </a:xfrm>
          <a:custGeom>
            <a:avLst/>
            <a:gdLst>
              <a:gd name="T0" fmla="*/ 44 w 93"/>
              <a:gd name="T1" fmla="*/ 0 h 90"/>
              <a:gd name="T2" fmla="*/ 83 w 93"/>
              <a:gd name="T3" fmla="*/ 0 h 90"/>
              <a:gd name="T4" fmla="*/ 90 w 93"/>
              <a:gd name="T5" fmla="*/ 3 h 90"/>
              <a:gd name="T6" fmla="*/ 93 w 93"/>
              <a:gd name="T7" fmla="*/ 11 h 90"/>
              <a:gd name="T8" fmla="*/ 93 w 93"/>
              <a:gd name="T9" fmla="*/ 33 h 90"/>
              <a:gd name="T10" fmla="*/ 90 w 93"/>
              <a:gd name="T11" fmla="*/ 40 h 90"/>
              <a:gd name="T12" fmla="*/ 83 w 93"/>
              <a:gd name="T13" fmla="*/ 43 h 90"/>
              <a:gd name="T14" fmla="*/ 61 w 93"/>
              <a:gd name="T15" fmla="*/ 43 h 90"/>
              <a:gd name="T16" fmla="*/ 50 w 93"/>
              <a:gd name="T17" fmla="*/ 53 h 90"/>
              <a:gd name="T18" fmla="*/ 49 w 93"/>
              <a:gd name="T19" fmla="*/ 52 h 90"/>
              <a:gd name="T20" fmla="*/ 46 w 93"/>
              <a:gd name="T21" fmla="*/ 50 h 90"/>
              <a:gd name="T22" fmla="*/ 48 w 93"/>
              <a:gd name="T23" fmla="*/ 43 h 90"/>
              <a:gd name="T24" fmla="*/ 47 w 93"/>
              <a:gd name="T25" fmla="*/ 43 h 90"/>
              <a:gd name="T26" fmla="*/ 48 w 93"/>
              <a:gd name="T27" fmla="*/ 39 h 90"/>
              <a:gd name="T28" fmla="*/ 51 w 93"/>
              <a:gd name="T29" fmla="*/ 39 h 90"/>
              <a:gd name="T30" fmla="*/ 54 w 93"/>
              <a:gd name="T31" fmla="*/ 39 h 90"/>
              <a:gd name="T32" fmla="*/ 53 w 93"/>
              <a:gd name="T33" fmla="*/ 41 h 90"/>
              <a:gd name="T34" fmla="*/ 52 w 93"/>
              <a:gd name="T35" fmla="*/ 44 h 90"/>
              <a:gd name="T36" fmla="*/ 58 w 93"/>
              <a:gd name="T37" fmla="*/ 39 h 90"/>
              <a:gd name="T38" fmla="*/ 59 w 93"/>
              <a:gd name="T39" fmla="*/ 39 h 90"/>
              <a:gd name="T40" fmla="*/ 60 w 93"/>
              <a:gd name="T41" fmla="*/ 39 h 90"/>
              <a:gd name="T42" fmla="*/ 83 w 93"/>
              <a:gd name="T43" fmla="*/ 39 h 90"/>
              <a:gd name="T44" fmla="*/ 87 w 93"/>
              <a:gd name="T45" fmla="*/ 37 h 90"/>
              <a:gd name="T46" fmla="*/ 89 w 93"/>
              <a:gd name="T47" fmla="*/ 33 h 90"/>
              <a:gd name="T48" fmla="*/ 89 w 93"/>
              <a:gd name="T49" fmla="*/ 11 h 90"/>
              <a:gd name="T50" fmla="*/ 87 w 93"/>
              <a:gd name="T51" fmla="*/ 7 h 90"/>
              <a:gd name="T52" fmla="*/ 83 w 93"/>
              <a:gd name="T53" fmla="*/ 5 h 90"/>
              <a:gd name="T54" fmla="*/ 44 w 93"/>
              <a:gd name="T55" fmla="*/ 5 h 90"/>
              <a:gd name="T56" fmla="*/ 39 w 93"/>
              <a:gd name="T57" fmla="*/ 7 h 90"/>
              <a:gd name="T58" fmla="*/ 38 w 93"/>
              <a:gd name="T59" fmla="*/ 11 h 90"/>
              <a:gd name="T60" fmla="*/ 38 w 93"/>
              <a:gd name="T61" fmla="*/ 14 h 90"/>
              <a:gd name="T62" fmla="*/ 33 w 93"/>
              <a:gd name="T63" fmla="*/ 12 h 90"/>
              <a:gd name="T64" fmla="*/ 33 w 93"/>
              <a:gd name="T65" fmla="*/ 11 h 90"/>
              <a:gd name="T66" fmla="*/ 36 w 93"/>
              <a:gd name="T67" fmla="*/ 3 h 90"/>
              <a:gd name="T68" fmla="*/ 44 w 93"/>
              <a:gd name="T69" fmla="*/ 0 h 90"/>
              <a:gd name="T70" fmla="*/ 75 w 93"/>
              <a:gd name="T71" fmla="*/ 18 h 90"/>
              <a:gd name="T72" fmla="*/ 71 w 93"/>
              <a:gd name="T73" fmla="*/ 22 h 90"/>
              <a:gd name="T74" fmla="*/ 75 w 93"/>
              <a:gd name="T75" fmla="*/ 25 h 90"/>
              <a:gd name="T76" fmla="*/ 79 w 93"/>
              <a:gd name="T77" fmla="*/ 22 h 90"/>
              <a:gd name="T78" fmla="*/ 75 w 93"/>
              <a:gd name="T79" fmla="*/ 18 h 90"/>
              <a:gd name="T80" fmla="*/ 63 w 93"/>
              <a:gd name="T81" fmla="*/ 18 h 90"/>
              <a:gd name="T82" fmla="*/ 59 w 93"/>
              <a:gd name="T83" fmla="*/ 22 h 90"/>
              <a:gd name="T84" fmla="*/ 63 w 93"/>
              <a:gd name="T85" fmla="*/ 25 h 90"/>
              <a:gd name="T86" fmla="*/ 67 w 93"/>
              <a:gd name="T87" fmla="*/ 22 h 90"/>
              <a:gd name="T88" fmla="*/ 63 w 93"/>
              <a:gd name="T89" fmla="*/ 18 h 90"/>
              <a:gd name="T90" fmla="*/ 51 w 93"/>
              <a:gd name="T91" fmla="*/ 18 h 90"/>
              <a:gd name="T92" fmla="*/ 48 w 93"/>
              <a:gd name="T93" fmla="*/ 22 h 90"/>
              <a:gd name="T94" fmla="*/ 51 w 93"/>
              <a:gd name="T95" fmla="*/ 25 h 90"/>
              <a:gd name="T96" fmla="*/ 55 w 93"/>
              <a:gd name="T97" fmla="*/ 22 h 90"/>
              <a:gd name="T98" fmla="*/ 51 w 93"/>
              <a:gd name="T99" fmla="*/ 18 h 90"/>
              <a:gd name="T100" fmla="*/ 27 w 93"/>
              <a:gd name="T101" fmla="*/ 18 h 90"/>
              <a:gd name="T102" fmla="*/ 12 w 93"/>
              <a:gd name="T103" fmla="*/ 33 h 90"/>
              <a:gd name="T104" fmla="*/ 27 w 93"/>
              <a:gd name="T105" fmla="*/ 48 h 90"/>
              <a:gd name="T106" fmla="*/ 43 w 93"/>
              <a:gd name="T107" fmla="*/ 33 h 90"/>
              <a:gd name="T108" fmla="*/ 27 w 93"/>
              <a:gd name="T109" fmla="*/ 18 h 90"/>
              <a:gd name="T110" fmla="*/ 55 w 93"/>
              <a:gd name="T111" fmla="*/ 82 h 90"/>
              <a:gd name="T112" fmla="*/ 38 w 93"/>
              <a:gd name="T113" fmla="*/ 53 h 90"/>
              <a:gd name="T114" fmla="*/ 28 w 93"/>
              <a:gd name="T115" fmla="*/ 69 h 90"/>
              <a:gd name="T116" fmla="*/ 18 w 93"/>
              <a:gd name="T117" fmla="*/ 53 h 90"/>
              <a:gd name="T118" fmla="*/ 0 w 93"/>
              <a:gd name="T119" fmla="*/ 82 h 90"/>
              <a:gd name="T120" fmla="*/ 55 w 93"/>
              <a:gd name="T121" fmla="*/ 82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93" h="90">
                <a:moveTo>
                  <a:pt x="44" y="0"/>
                </a:moveTo>
                <a:cubicBezTo>
                  <a:pt x="83" y="0"/>
                  <a:pt x="83" y="0"/>
                  <a:pt x="83" y="0"/>
                </a:cubicBezTo>
                <a:cubicBezTo>
                  <a:pt x="86" y="0"/>
                  <a:pt x="88" y="1"/>
                  <a:pt x="90" y="3"/>
                </a:cubicBezTo>
                <a:cubicBezTo>
                  <a:pt x="92" y="5"/>
                  <a:pt x="93" y="8"/>
                  <a:pt x="93" y="11"/>
                </a:cubicBezTo>
                <a:cubicBezTo>
                  <a:pt x="93" y="33"/>
                  <a:pt x="93" y="33"/>
                  <a:pt x="93" y="33"/>
                </a:cubicBezTo>
                <a:cubicBezTo>
                  <a:pt x="93" y="36"/>
                  <a:pt x="92" y="38"/>
                  <a:pt x="90" y="40"/>
                </a:cubicBezTo>
                <a:cubicBezTo>
                  <a:pt x="88" y="42"/>
                  <a:pt x="86" y="43"/>
                  <a:pt x="83" y="43"/>
                </a:cubicBezTo>
                <a:cubicBezTo>
                  <a:pt x="61" y="43"/>
                  <a:pt x="61" y="43"/>
                  <a:pt x="61" y="43"/>
                </a:cubicBezTo>
                <a:cubicBezTo>
                  <a:pt x="50" y="53"/>
                  <a:pt x="50" y="53"/>
                  <a:pt x="50" y="53"/>
                </a:cubicBezTo>
                <a:cubicBezTo>
                  <a:pt x="49" y="52"/>
                  <a:pt x="49" y="52"/>
                  <a:pt x="49" y="52"/>
                </a:cubicBezTo>
                <a:cubicBezTo>
                  <a:pt x="48" y="52"/>
                  <a:pt x="47" y="51"/>
                  <a:pt x="46" y="50"/>
                </a:cubicBezTo>
                <a:cubicBezTo>
                  <a:pt x="48" y="43"/>
                  <a:pt x="48" y="43"/>
                  <a:pt x="48" y="43"/>
                </a:cubicBezTo>
                <a:cubicBezTo>
                  <a:pt x="47" y="43"/>
                  <a:pt x="47" y="43"/>
                  <a:pt x="47" y="43"/>
                </a:cubicBezTo>
                <a:cubicBezTo>
                  <a:pt x="47" y="42"/>
                  <a:pt x="48" y="40"/>
                  <a:pt x="48" y="39"/>
                </a:cubicBezTo>
                <a:cubicBezTo>
                  <a:pt x="51" y="39"/>
                  <a:pt x="51" y="39"/>
                  <a:pt x="51" y="39"/>
                </a:cubicBezTo>
                <a:cubicBezTo>
                  <a:pt x="54" y="39"/>
                  <a:pt x="54" y="39"/>
                  <a:pt x="54" y="39"/>
                </a:cubicBezTo>
                <a:cubicBezTo>
                  <a:pt x="53" y="41"/>
                  <a:pt x="53" y="41"/>
                  <a:pt x="53" y="41"/>
                </a:cubicBezTo>
                <a:cubicBezTo>
                  <a:pt x="52" y="44"/>
                  <a:pt x="52" y="44"/>
                  <a:pt x="52" y="44"/>
                </a:cubicBezTo>
                <a:cubicBezTo>
                  <a:pt x="58" y="39"/>
                  <a:pt x="58" y="39"/>
                  <a:pt x="58" y="39"/>
                </a:cubicBezTo>
                <a:cubicBezTo>
                  <a:pt x="59" y="39"/>
                  <a:pt x="59" y="39"/>
                  <a:pt x="59" y="39"/>
                </a:cubicBezTo>
                <a:cubicBezTo>
                  <a:pt x="60" y="39"/>
                  <a:pt x="60" y="39"/>
                  <a:pt x="60" y="39"/>
                </a:cubicBezTo>
                <a:cubicBezTo>
                  <a:pt x="83" y="39"/>
                  <a:pt x="83" y="39"/>
                  <a:pt x="83" y="39"/>
                </a:cubicBezTo>
                <a:cubicBezTo>
                  <a:pt x="84" y="39"/>
                  <a:pt x="86" y="38"/>
                  <a:pt x="87" y="37"/>
                </a:cubicBezTo>
                <a:cubicBezTo>
                  <a:pt x="88" y="36"/>
                  <a:pt x="89" y="34"/>
                  <a:pt x="89" y="33"/>
                </a:cubicBezTo>
                <a:cubicBezTo>
                  <a:pt x="89" y="11"/>
                  <a:pt x="89" y="11"/>
                  <a:pt x="89" y="11"/>
                </a:cubicBezTo>
                <a:cubicBezTo>
                  <a:pt x="89" y="9"/>
                  <a:pt x="88" y="8"/>
                  <a:pt x="87" y="7"/>
                </a:cubicBezTo>
                <a:cubicBezTo>
                  <a:pt x="86" y="6"/>
                  <a:pt x="84" y="5"/>
                  <a:pt x="83" y="5"/>
                </a:cubicBezTo>
                <a:cubicBezTo>
                  <a:pt x="44" y="5"/>
                  <a:pt x="44" y="5"/>
                  <a:pt x="44" y="5"/>
                </a:cubicBezTo>
                <a:cubicBezTo>
                  <a:pt x="42" y="5"/>
                  <a:pt x="40" y="6"/>
                  <a:pt x="39" y="7"/>
                </a:cubicBezTo>
                <a:cubicBezTo>
                  <a:pt x="38" y="8"/>
                  <a:pt x="38" y="9"/>
                  <a:pt x="38" y="11"/>
                </a:cubicBezTo>
                <a:cubicBezTo>
                  <a:pt x="38" y="14"/>
                  <a:pt x="38" y="14"/>
                  <a:pt x="38" y="14"/>
                </a:cubicBezTo>
                <a:cubicBezTo>
                  <a:pt x="36" y="13"/>
                  <a:pt x="35" y="12"/>
                  <a:pt x="33" y="12"/>
                </a:cubicBezTo>
                <a:cubicBezTo>
                  <a:pt x="33" y="11"/>
                  <a:pt x="33" y="11"/>
                  <a:pt x="33" y="11"/>
                </a:cubicBezTo>
                <a:cubicBezTo>
                  <a:pt x="33" y="8"/>
                  <a:pt x="34" y="5"/>
                  <a:pt x="36" y="3"/>
                </a:cubicBezTo>
                <a:cubicBezTo>
                  <a:pt x="38" y="1"/>
                  <a:pt x="41" y="0"/>
                  <a:pt x="44" y="0"/>
                </a:cubicBezTo>
                <a:close/>
                <a:moveTo>
                  <a:pt x="75" y="18"/>
                </a:moveTo>
                <a:cubicBezTo>
                  <a:pt x="73" y="18"/>
                  <a:pt x="71" y="19"/>
                  <a:pt x="71" y="22"/>
                </a:cubicBezTo>
                <a:cubicBezTo>
                  <a:pt x="71" y="24"/>
                  <a:pt x="73" y="25"/>
                  <a:pt x="75" y="25"/>
                </a:cubicBezTo>
                <a:cubicBezTo>
                  <a:pt x="77" y="25"/>
                  <a:pt x="79" y="24"/>
                  <a:pt x="79" y="22"/>
                </a:cubicBezTo>
                <a:cubicBezTo>
                  <a:pt x="79" y="19"/>
                  <a:pt x="77" y="18"/>
                  <a:pt x="75" y="18"/>
                </a:cubicBezTo>
                <a:close/>
                <a:moveTo>
                  <a:pt x="63" y="18"/>
                </a:moveTo>
                <a:cubicBezTo>
                  <a:pt x="61" y="18"/>
                  <a:pt x="59" y="19"/>
                  <a:pt x="59" y="22"/>
                </a:cubicBezTo>
                <a:cubicBezTo>
                  <a:pt x="59" y="24"/>
                  <a:pt x="61" y="25"/>
                  <a:pt x="63" y="25"/>
                </a:cubicBezTo>
                <a:cubicBezTo>
                  <a:pt x="65" y="25"/>
                  <a:pt x="67" y="24"/>
                  <a:pt x="67" y="22"/>
                </a:cubicBezTo>
                <a:cubicBezTo>
                  <a:pt x="67" y="19"/>
                  <a:pt x="65" y="18"/>
                  <a:pt x="63" y="18"/>
                </a:cubicBezTo>
                <a:close/>
                <a:moveTo>
                  <a:pt x="51" y="18"/>
                </a:moveTo>
                <a:cubicBezTo>
                  <a:pt x="49" y="18"/>
                  <a:pt x="48" y="19"/>
                  <a:pt x="48" y="22"/>
                </a:cubicBezTo>
                <a:cubicBezTo>
                  <a:pt x="48" y="24"/>
                  <a:pt x="49" y="25"/>
                  <a:pt x="51" y="25"/>
                </a:cubicBezTo>
                <a:cubicBezTo>
                  <a:pt x="54" y="25"/>
                  <a:pt x="55" y="24"/>
                  <a:pt x="55" y="22"/>
                </a:cubicBezTo>
                <a:cubicBezTo>
                  <a:pt x="55" y="19"/>
                  <a:pt x="54" y="18"/>
                  <a:pt x="51" y="18"/>
                </a:cubicBezTo>
                <a:close/>
                <a:moveTo>
                  <a:pt x="27" y="18"/>
                </a:moveTo>
                <a:cubicBezTo>
                  <a:pt x="19" y="18"/>
                  <a:pt x="12" y="24"/>
                  <a:pt x="12" y="33"/>
                </a:cubicBezTo>
                <a:cubicBezTo>
                  <a:pt x="12" y="42"/>
                  <a:pt x="19" y="48"/>
                  <a:pt x="27" y="48"/>
                </a:cubicBezTo>
                <a:cubicBezTo>
                  <a:pt x="36" y="48"/>
                  <a:pt x="43" y="42"/>
                  <a:pt x="43" y="33"/>
                </a:cubicBezTo>
                <a:cubicBezTo>
                  <a:pt x="43" y="24"/>
                  <a:pt x="36" y="18"/>
                  <a:pt x="27" y="18"/>
                </a:cubicBezTo>
                <a:close/>
                <a:moveTo>
                  <a:pt x="55" y="82"/>
                </a:moveTo>
                <a:cubicBezTo>
                  <a:pt x="55" y="67"/>
                  <a:pt x="47" y="57"/>
                  <a:pt x="38" y="53"/>
                </a:cubicBezTo>
                <a:cubicBezTo>
                  <a:pt x="28" y="69"/>
                  <a:pt x="28" y="69"/>
                  <a:pt x="28" y="69"/>
                </a:cubicBezTo>
                <a:cubicBezTo>
                  <a:pt x="18" y="53"/>
                  <a:pt x="18" y="53"/>
                  <a:pt x="18" y="53"/>
                </a:cubicBezTo>
                <a:cubicBezTo>
                  <a:pt x="8" y="57"/>
                  <a:pt x="0" y="66"/>
                  <a:pt x="0" y="82"/>
                </a:cubicBezTo>
                <a:cubicBezTo>
                  <a:pt x="20" y="90"/>
                  <a:pt x="38" y="89"/>
                  <a:pt x="55" y="82"/>
                </a:cubicBezTo>
                <a:close/>
              </a:path>
            </a:pathLst>
          </a:custGeom>
          <a:solidFill>
            <a:srgbClr val="2F5B50"/>
          </a:solidFill>
          <a:ln>
            <a:noFill/>
          </a:ln>
        </p:spPr>
        <p:txBody>
          <a:bodyPr vert="horz" wrap="square" lIns="121791" tIns="60896" rIns="121791" bIns="60896" numCol="1" anchor="t" anchorCtr="0" compatLnSpc="1"/>
          <a:lstStyle/>
          <a:p>
            <a:pPr defTabSz="1217295"/>
            <a:endParaRPr lang="zh-CN" altLang="en-US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0" name="Freeform 292"/>
          <p:cNvSpPr>
            <a:spLocks noEditPoints="1"/>
          </p:cNvSpPr>
          <p:nvPr/>
        </p:nvSpPr>
        <p:spPr bwMode="auto">
          <a:xfrm>
            <a:off x="3282052" y="2645945"/>
            <a:ext cx="626629" cy="606694"/>
          </a:xfrm>
          <a:custGeom>
            <a:avLst/>
            <a:gdLst>
              <a:gd name="T0" fmla="*/ 44 w 93"/>
              <a:gd name="T1" fmla="*/ 0 h 90"/>
              <a:gd name="T2" fmla="*/ 83 w 93"/>
              <a:gd name="T3" fmla="*/ 0 h 90"/>
              <a:gd name="T4" fmla="*/ 90 w 93"/>
              <a:gd name="T5" fmla="*/ 3 h 90"/>
              <a:gd name="T6" fmla="*/ 93 w 93"/>
              <a:gd name="T7" fmla="*/ 11 h 90"/>
              <a:gd name="T8" fmla="*/ 93 w 93"/>
              <a:gd name="T9" fmla="*/ 33 h 90"/>
              <a:gd name="T10" fmla="*/ 90 w 93"/>
              <a:gd name="T11" fmla="*/ 40 h 90"/>
              <a:gd name="T12" fmla="*/ 83 w 93"/>
              <a:gd name="T13" fmla="*/ 43 h 90"/>
              <a:gd name="T14" fmla="*/ 61 w 93"/>
              <a:gd name="T15" fmla="*/ 43 h 90"/>
              <a:gd name="T16" fmla="*/ 50 w 93"/>
              <a:gd name="T17" fmla="*/ 53 h 90"/>
              <a:gd name="T18" fmla="*/ 49 w 93"/>
              <a:gd name="T19" fmla="*/ 52 h 90"/>
              <a:gd name="T20" fmla="*/ 46 w 93"/>
              <a:gd name="T21" fmla="*/ 50 h 90"/>
              <a:gd name="T22" fmla="*/ 48 w 93"/>
              <a:gd name="T23" fmla="*/ 43 h 90"/>
              <a:gd name="T24" fmla="*/ 47 w 93"/>
              <a:gd name="T25" fmla="*/ 43 h 90"/>
              <a:gd name="T26" fmla="*/ 48 w 93"/>
              <a:gd name="T27" fmla="*/ 39 h 90"/>
              <a:gd name="T28" fmla="*/ 51 w 93"/>
              <a:gd name="T29" fmla="*/ 39 h 90"/>
              <a:gd name="T30" fmla="*/ 54 w 93"/>
              <a:gd name="T31" fmla="*/ 39 h 90"/>
              <a:gd name="T32" fmla="*/ 53 w 93"/>
              <a:gd name="T33" fmla="*/ 41 h 90"/>
              <a:gd name="T34" fmla="*/ 52 w 93"/>
              <a:gd name="T35" fmla="*/ 44 h 90"/>
              <a:gd name="T36" fmla="*/ 58 w 93"/>
              <a:gd name="T37" fmla="*/ 39 h 90"/>
              <a:gd name="T38" fmla="*/ 59 w 93"/>
              <a:gd name="T39" fmla="*/ 39 h 90"/>
              <a:gd name="T40" fmla="*/ 60 w 93"/>
              <a:gd name="T41" fmla="*/ 39 h 90"/>
              <a:gd name="T42" fmla="*/ 83 w 93"/>
              <a:gd name="T43" fmla="*/ 39 h 90"/>
              <a:gd name="T44" fmla="*/ 87 w 93"/>
              <a:gd name="T45" fmla="*/ 37 h 90"/>
              <a:gd name="T46" fmla="*/ 89 w 93"/>
              <a:gd name="T47" fmla="*/ 33 h 90"/>
              <a:gd name="T48" fmla="*/ 89 w 93"/>
              <a:gd name="T49" fmla="*/ 11 h 90"/>
              <a:gd name="T50" fmla="*/ 87 w 93"/>
              <a:gd name="T51" fmla="*/ 7 h 90"/>
              <a:gd name="T52" fmla="*/ 83 w 93"/>
              <a:gd name="T53" fmla="*/ 5 h 90"/>
              <a:gd name="T54" fmla="*/ 44 w 93"/>
              <a:gd name="T55" fmla="*/ 5 h 90"/>
              <a:gd name="T56" fmla="*/ 39 w 93"/>
              <a:gd name="T57" fmla="*/ 7 h 90"/>
              <a:gd name="T58" fmla="*/ 38 w 93"/>
              <a:gd name="T59" fmla="*/ 11 h 90"/>
              <a:gd name="T60" fmla="*/ 38 w 93"/>
              <a:gd name="T61" fmla="*/ 14 h 90"/>
              <a:gd name="T62" fmla="*/ 33 w 93"/>
              <a:gd name="T63" fmla="*/ 12 h 90"/>
              <a:gd name="T64" fmla="*/ 33 w 93"/>
              <a:gd name="T65" fmla="*/ 11 h 90"/>
              <a:gd name="T66" fmla="*/ 36 w 93"/>
              <a:gd name="T67" fmla="*/ 3 h 90"/>
              <a:gd name="T68" fmla="*/ 44 w 93"/>
              <a:gd name="T69" fmla="*/ 0 h 90"/>
              <a:gd name="T70" fmla="*/ 75 w 93"/>
              <a:gd name="T71" fmla="*/ 18 h 90"/>
              <a:gd name="T72" fmla="*/ 71 w 93"/>
              <a:gd name="T73" fmla="*/ 22 h 90"/>
              <a:gd name="T74" fmla="*/ 75 w 93"/>
              <a:gd name="T75" fmla="*/ 25 h 90"/>
              <a:gd name="T76" fmla="*/ 79 w 93"/>
              <a:gd name="T77" fmla="*/ 22 h 90"/>
              <a:gd name="T78" fmla="*/ 75 w 93"/>
              <a:gd name="T79" fmla="*/ 18 h 90"/>
              <a:gd name="T80" fmla="*/ 63 w 93"/>
              <a:gd name="T81" fmla="*/ 18 h 90"/>
              <a:gd name="T82" fmla="*/ 59 w 93"/>
              <a:gd name="T83" fmla="*/ 22 h 90"/>
              <a:gd name="T84" fmla="*/ 63 w 93"/>
              <a:gd name="T85" fmla="*/ 25 h 90"/>
              <a:gd name="T86" fmla="*/ 67 w 93"/>
              <a:gd name="T87" fmla="*/ 22 h 90"/>
              <a:gd name="T88" fmla="*/ 63 w 93"/>
              <a:gd name="T89" fmla="*/ 18 h 90"/>
              <a:gd name="T90" fmla="*/ 51 w 93"/>
              <a:gd name="T91" fmla="*/ 18 h 90"/>
              <a:gd name="T92" fmla="*/ 48 w 93"/>
              <a:gd name="T93" fmla="*/ 22 h 90"/>
              <a:gd name="T94" fmla="*/ 51 w 93"/>
              <a:gd name="T95" fmla="*/ 25 h 90"/>
              <a:gd name="T96" fmla="*/ 55 w 93"/>
              <a:gd name="T97" fmla="*/ 22 h 90"/>
              <a:gd name="T98" fmla="*/ 51 w 93"/>
              <a:gd name="T99" fmla="*/ 18 h 90"/>
              <a:gd name="T100" fmla="*/ 27 w 93"/>
              <a:gd name="T101" fmla="*/ 18 h 90"/>
              <a:gd name="T102" fmla="*/ 12 w 93"/>
              <a:gd name="T103" fmla="*/ 33 h 90"/>
              <a:gd name="T104" fmla="*/ 27 w 93"/>
              <a:gd name="T105" fmla="*/ 48 h 90"/>
              <a:gd name="T106" fmla="*/ 43 w 93"/>
              <a:gd name="T107" fmla="*/ 33 h 90"/>
              <a:gd name="T108" fmla="*/ 27 w 93"/>
              <a:gd name="T109" fmla="*/ 18 h 90"/>
              <a:gd name="T110" fmla="*/ 55 w 93"/>
              <a:gd name="T111" fmla="*/ 82 h 90"/>
              <a:gd name="T112" fmla="*/ 38 w 93"/>
              <a:gd name="T113" fmla="*/ 53 h 90"/>
              <a:gd name="T114" fmla="*/ 28 w 93"/>
              <a:gd name="T115" fmla="*/ 69 h 90"/>
              <a:gd name="T116" fmla="*/ 18 w 93"/>
              <a:gd name="T117" fmla="*/ 53 h 90"/>
              <a:gd name="T118" fmla="*/ 0 w 93"/>
              <a:gd name="T119" fmla="*/ 82 h 90"/>
              <a:gd name="T120" fmla="*/ 55 w 93"/>
              <a:gd name="T121" fmla="*/ 82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93" h="90">
                <a:moveTo>
                  <a:pt x="44" y="0"/>
                </a:moveTo>
                <a:cubicBezTo>
                  <a:pt x="83" y="0"/>
                  <a:pt x="83" y="0"/>
                  <a:pt x="83" y="0"/>
                </a:cubicBezTo>
                <a:cubicBezTo>
                  <a:pt x="86" y="0"/>
                  <a:pt x="88" y="1"/>
                  <a:pt x="90" y="3"/>
                </a:cubicBezTo>
                <a:cubicBezTo>
                  <a:pt x="92" y="5"/>
                  <a:pt x="93" y="8"/>
                  <a:pt x="93" y="11"/>
                </a:cubicBezTo>
                <a:cubicBezTo>
                  <a:pt x="93" y="33"/>
                  <a:pt x="93" y="33"/>
                  <a:pt x="93" y="33"/>
                </a:cubicBezTo>
                <a:cubicBezTo>
                  <a:pt x="93" y="36"/>
                  <a:pt x="92" y="38"/>
                  <a:pt x="90" y="40"/>
                </a:cubicBezTo>
                <a:cubicBezTo>
                  <a:pt x="88" y="42"/>
                  <a:pt x="86" y="43"/>
                  <a:pt x="83" y="43"/>
                </a:cubicBezTo>
                <a:cubicBezTo>
                  <a:pt x="61" y="43"/>
                  <a:pt x="61" y="43"/>
                  <a:pt x="61" y="43"/>
                </a:cubicBezTo>
                <a:cubicBezTo>
                  <a:pt x="50" y="53"/>
                  <a:pt x="50" y="53"/>
                  <a:pt x="50" y="53"/>
                </a:cubicBezTo>
                <a:cubicBezTo>
                  <a:pt x="49" y="52"/>
                  <a:pt x="49" y="52"/>
                  <a:pt x="49" y="52"/>
                </a:cubicBezTo>
                <a:cubicBezTo>
                  <a:pt x="48" y="52"/>
                  <a:pt x="47" y="51"/>
                  <a:pt x="46" y="50"/>
                </a:cubicBezTo>
                <a:cubicBezTo>
                  <a:pt x="48" y="43"/>
                  <a:pt x="48" y="43"/>
                  <a:pt x="48" y="43"/>
                </a:cubicBezTo>
                <a:cubicBezTo>
                  <a:pt x="47" y="43"/>
                  <a:pt x="47" y="43"/>
                  <a:pt x="47" y="43"/>
                </a:cubicBezTo>
                <a:cubicBezTo>
                  <a:pt x="47" y="42"/>
                  <a:pt x="48" y="40"/>
                  <a:pt x="48" y="39"/>
                </a:cubicBezTo>
                <a:cubicBezTo>
                  <a:pt x="51" y="39"/>
                  <a:pt x="51" y="39"/>
                  <a:pt x="51" y="39"/>
                </a:cubicBezTo>
                <a:cubicBezTo>
                  <a:pt x="54" y="39"/>
                  <a:pt x="54" y="39"/>
                  <a:pt x="54" y="39"/>
                </a:cubicBezTo>
                <a:cubicBezTo>
                  <a:pt x="53" y="41"/>
                  <a:pt x="53" y="41"/>
                  <a:pt x="53" y="41"/>
                </a:cubicBezTo>
                <a:cubicBezTo>
                  <a:pt x="52" y="44"/>
                  <a:pt x="52" y="44"/>
                  <a:pt x="52" y="44"/>
                </a:cubicBezTo>
                <a:cubicBezTo>
                  <a:pt x="58" y="39"/>
                  <a:pt x="58" y="39"/>
                  <a:pt x="58" y="39"/>
                </a:cubicBezTo>
                <a:cubicBezTo>
                  <a:pt x="59" y="39"/>
                  <a:pt x="59" y="39"/>
                  <a:pt x="59" y="39"/>
                </a:cubicBezTo>
                <a:cubicBezTo>
                  <a:pt x="60" y="39"/>
                  <a:pt x="60" y="39"/>
                  <a:pt x="60" y="39"/>
                </a:cubicBezTo>
                <a:cubicBezTo>
                  <a:pt x="83" y="39"/>
                  <a:pt x="83" y="39"/>
                  <a:pt x="83" y="39"/>
                </a:cubicBezTo>
                <a:cubicBezTo>
                  <a:pt x="84" y="39"/>
                  <a:pt x="86" y="38"/>
                  <a:pt x="87" y="37"/>
                </a:cubicBezTo>
                <a:cubicBezTo>
                  <a:pt x="88" y="36"/>
                  <a:pt x="89" y="34"/>
                  <a:pt x="89" y="33"/>
                </a:cubicBezTo>
                <a:cubicBezTo>
                  <a:pt x="89" y="11"/>
                  <a:pt x="89" y="11"/>
                  <a:pt x="89" y="11"/>
                </a:cubicBezTo>
                <a:cubicBezTo>
                  <a:pt x="89" y="9"/>
                  <a:pt x="88" y="8"/>
                  <a:pt x="87" y="7"/>
                </a:cubicBezTo>
                <a:cubicBezTo>
                  <a:pt x="86" y="6"/>
                  <a:pt x="84" y="5"/>
                  <a:pt x="83" y="5"/>
                </a:cubicBezTo>
                <a:cubicBezTo>
                  <a:pt x="44" y="5"/>
                  <a:pt x="44" y="5"/>
                  <a:pt x="44" y="5"/>
                </a:cubicBezTo>
                <a:cubicBezTo>
                  <a:pt x="42" y="5"/>
                  <a:pt x="40" y="6"/>
                  <a:pt x="39" y="7"/>
                </a:cubicBezTo>
                <a:cubicBezTo>
                  <a:pt x="38" y="8"/>
                  <a:pt x="38" y="9"/>
                  <a:pt x="38" y="11"/>
                </a:cubicBezTo>
                <a:cubicBezTo>
                  <a:pt x="38" y="14"/>
                  <a:pt x="38" y="14"/>
                  <a:pt x="38" y="14"/>
                </a:cubicBezTo>
                <a:cubicBezTo>
                  <a:pt x="36" y="13"/>
                  <a:pt x="35" y="12"/>
                  <a:pt x="33" y="12"/>
                </a:cubicBezTo>
                <a:cubicBezTo>
                  <a:pt x="33" y="11"/>
                  <a:pt x="33" y="11"/>
                  <a:pt x="33" y="11"/>
                </a:cubicBezTo>
                <a:cubicBezTo>
                  <a:pt x="33" y="8"/>
                  <a:pt x="34" y="5"/>
                  <a:pt x="36" y="3"/>
                </a:cubicBezTo>
                <a:cubicBezTo>
                  <a:pt x="38" y="1"/>
                  <a:pt x="41" y="0"/>
                  <a:pt x="44" y="0"/>
                </a:cubicBezTo>
                <a:close/>
                <a:moveTo>
                  <a:pt x="75" y="18"/>
                </a:moveTo>
                <a:cubicBezTo>
                  <a:pt x="73" y="18"/>
                  <a:pt x="71" y="19"/>
                  <a:pt x="71" y="22"/>
                </a:cubicBezTo>
                <a:cubicBezTo>
                  <a:pt x="71" y="24"/>
                  <a:pt x="73" y="25"/>
                  <a:pt x="75" y="25"/>
                </a:cubicBezTo>
                <a:cubicBezTo>
                  <a:pt x="77" y="25"/>
                  <a:pt x="79" y="24"/>
                  <a:pt x="79" y="22"/>
                </a:cubicBezTo>
                <a:cubicBezTo>
                  <a:pt x="79" y="19"/>
                  <a:pt x="77" y="18"/>
                  <a:pt x="75" y="18"/>
                </a:cubicBezTo>
                <a:close/>
                <a:moveTo>
                  <a:pt x="63" y="18"/>
                </a:moveTo>
                <a:cubicBezTo>
                  <a:pt x="61" y="18"/>
                  <a:pt x="59" y="19"/>
                  <a:pt x="59" y="22"/>
                </a:cubicBezTo>
                <a:cubicBezTo>
                  <a:pt x="59" y="24"/>
                  <a:pt x="61" y="25"/>
                  <a:pt x="63" y="25"/>
                </a:cubicBezTo>
                <a:cubicBezTo>
                  <a:pt x="65" y="25"/>
                  <a:pt x="67" y="24"/>
                  <a:pt x="67" y="22"/>
                </a:cubicBezTo>
                <a:cubicBezTo>
                  <a:pt x="67" y="19"/>
                  <a:pt x="65" y="18"/>
                  <a:pt x="63" y="18"/>
                </a:cubicBezTo>
                <a:close/>
                <a:moveTo>
                  <a:pt x="51" y="18"/>
                </a:moveTo>
                <a:cubicBezTo>
                  <a:pt x="49" y="18"/>
                  <a:pt x="48" y="19"/>
                  <a:pt x="48" y="22"/>
                </a:cubicBezTo>
                <a:cubicBezTo>
                  <a:pt x="48" y="24"/>
                  <a:pt x="49" y="25"/>
                  <a:pt x="51" y="25"/>
                </a:cubicBezTo>
                <a:cubicBezTo>
                  <a:pt x="54" y="25"/>
                  <a:pt x="55" y="24"/>
                  <a:pt x="55" y="22"/>
                </a:cubicBezTo>
                <a:cubicBezTo>
                  <a:pt x="55" y="19"/>
                  <a:pt x="54" y="18"/>
                  <a:pt x="51" y="18"/>
                </a:cubicBezTo>
                <a:close/>
                <a:moveTo>
                  <a:pt x="27" y="18"/>
                </a:moveTo>
                <a:cubicBezTo>
                  <a:pt x="19" y="18"/>
                  <a:pt x="12" y="24"/>
                  <a:pt x="12" y="33"/>
                </a:cubicBezTo>
                <a:cubicBezTo>
                  <a:pt x="12" y="42"/>
                  <a:pt x="19" y="48"/>
                  <a:pt x="27" y="48"/>
                </a:cubicBezTo>
                <a:cubicBezTo>
                  <a:pt x="36" y="48"/>
                  <a:pt x="43" y="42"/>
                  <a:pt x="43" y="33"/>
                </a:cubicBezTo>
                <a:cubicBezTo>
                  <a:pt x="43" y="24"/>
                  <a:pt x="36" y="18"/>
                  <a:pt x="27" y="18"/>
                </a:cubicBezTo>
                <a:close/>
                <a:moveTo>
                  <a:pt x="55" y="82"/>
                </a:moveTo>
                <a:cubicBezTo>
                  <a:pt x="55" y="67"/>
                  <a:pt x="47" y="57"/>
                  <a:pt x="38" y="53"/>
                </a:cubicBezTo>
                <a:cubicBezTo>
                  <a:pt x="28" y="69"/>
                  <a:pt x="28" y="69"/>
                  <a:pt x="28" y="69"/>
                </a:cubicBezTo>
                <a:cubicBezTo>
                  <a:pt x="18" y="53"/>
                  <a:pt x="18" y="53"/>
                  <a:pt x="18" y="53"/>
                </a:cubicBezTo>
                <a:cubicBezTo>
                  <a:pt x="8" y="57"/>
                  <a:pt x="0" y="66"/>
                  <a:pt x="0" y="82"/>
                </a:cubicBezTo>
                <a:cubicBezTo>
                  <a:pt x="20" y="90"/>
                  <a:pt x="38" y="89"/>
                  <a:pt x="55" y="82"/>
                </a:cubicBezTo>
                <a:close/>
              </a:path>
            </a:pathLst>
          </a:custGeom>
          <a:solidFill>
            <a:srgbClr val="2F5B50"/>
          </a:solidFill>
          <a:ln>
            <a:noFill/>
          </a:ln>
        </p:spPr>
        <p:txBody>
          <a:bodyPr vert="horz" wrap="square" lIns="121791" tIns="60896" rIns="121791" bIns="60896" numCol="1" anchor="t" anchorCtr="0" compatLnSpc="1"/>
          <a:lstStyle/>
          <a:p>
            <a:pPr defTabSz="1217295"/>
            <a:endParaRPr lang="zh-CN" altLang="en-US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" name="TextBox 35"/>
          <p:cNvSpPr txBox="1"/>
          <p:nvPr/>
        </p:nvSpPr>
        <p:spPr>
          <a:xfrm>
            <a:off x="1348691" y="2607513"/>
            <a:ext cx="176561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kern="0" dirty="0" smtClean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※</a:t>
            </a:r>
            <a:r>
              <a:rPr lang="zh-CN" altLang="en-US" sz="2000" b="1" kern="0" dirty="0" smtClea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培训楼入住</a:t>
            </a:r>
            <a:endParaRPr lang="en-US" altLang="zh-CN" sz="2000" b="1" kern="0" dirty="0" smtClean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0" dirty="0" smtClea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2000" b="1" kern="0" dirty="0" smtClea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学生及学员</a:t>
            </a:r>
            <a:endParaRPr lang="zh-CN" altLang="en-US" sz="2000" b="1" kern="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" name="TextBox 35"/>
          <p:cNvSpPr txBox="1"/>
          <p:nvPr/>
        </p:nvSpPr>
        <p:spPr>
          <a:xfrm>
            <a:off x="9134374" y="2585711"/>
            <a:ext cx="1776519" cy="7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kern="0" dirty="0" smtClean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※</a:t>
            </a:r>
            <a:r>
              <a:rPr lang="zh-CN" altLang="en-US" sz="2000" b="1" kern="0" dirty="0" smtClea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培训楼教室</a:t>
            </a:r>
            <a:endParaRPr lang="en-US" altLang="zh-CN" sz="2000" b="1" kern="0" dirty="0" smtClean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 kern="0" dirty="0" smtClea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2000" b="1" kern="0" dirty="0" smtClea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上课学员</a:t>
            </a:r>
            <a:endParaRPr lang="zh-CN" altLang="en-US" sz="2000" b="1" kern="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1" name="TextBox 35"/>
          <p:cNvSpPr txBox="1"/>
          <p:nvPr/>
        </p:nvSpPr>
        <p:spPr>
          <a:xfrm>
            <a:off x="1385570" y="4947285"/>
            <a:ext cx="3007995" cy="41973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just" fontAlgn="auto">
              <a:spcBef>
                <a:spcPts val="0"/>
              </a:spcBef>
              <a:spcAft>
                <a:spcPts val="0"/>
              </a:spcAft>
              <a:defRPr sz="2000" b="1" ker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en-US" altLang="zh-CN" dirty="0">
                <a:solidFill>
                  <a:srgbClr val="C00000"/>
                </a:solidFill>
              </a:rPr>
              <a:t>※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中心全体干部及员工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" name="TextBox 35"/>
          <p:cNvSpPr txBox="1"/>
          <p:nvPr/>
        </p:nvSpPr>
        <p:spPr>
          <a:xfrm>
            <a:off x="7996555" y="4947285"/>
            <a:ext cx="3392170" cy="4197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kern="0" dirty="0" smtClean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※</a:t>
            </a:r>
            <a:r>
              <a:rPr lang="zh-CN" altLang="en-US" sz="2000" b="1" kern="0" dirty="0" smtClea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学苑餐厅员工及就餐人员</a:t>
            </a:r>
            <a:endParaRPr lang="zh-CN" altLang="en-US" sz="2000" b="1" kern="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/>
      <p:bldP spid="77" grpId="0" animBg="1"/>
      <p:bldP spid="78" grpId="0" animBg="1"/>
      <p:bldP spid="79" grpId="0" animBg="1"/>
      <p:bldP spid="80" grpId="0" animBg="1"/>
      <p:bldP spid="81" grpId="0"/>
      <p:bldP spid="82" grpId="0"/>
      <p:bldP spid="101" grpId="0"/>
      <p:bldP spid="1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矩形 49"/>
          <p:cNvSpPr/>
          <p:nvPr/>
        </p:nvSpPr>
        <p:spPr>
          <a:xfrm>
            <a:off x="1573770" y="151657"/>
            <a:ext cx="1970117" cy="518258"/>
          </a:xfrm>
          <a:prstGeom prst="rect">
            <a:avLst/>
          </a:prstGeom>
        </p:spPr>
        <p:txBody>
          <a:bodyPr wrap="none" lIns="86532" tIns="43263" rIns="86532" bIns="43263">
            <a:spAutoFit/>
          </a:bodyPr>
          <a:lstStyle/>
          <a:p>
            <a:pPr defTabSz="865505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 smtClean="0">
                <a:solidFill>
                  <a:srgbClr val="0C27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组织架构图</a:t>
            </a:r>
            <a:endParaRPr lang="zh-CN" altLang="en-US" dirty="0">
              <a:solidFill>
                <a:srgbClr val="0C27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MH_Others_2"/>
          <p:cNvSpPr/>
          <p:nvPr>
            <p:custDataLst>
              <p:tags r:id="rId1"/>
            </p:custDataLst>
          </p:nvPr>
        </p:nvSpPr>
        <p:spPr>
          <a:xfrm>
            <a:off x="335" y="151656"/>
            <a:ext cx="1384742" cy="474197"/>
          </a:xfrm>
          <a:prstGeom prst="rect">
            <a:avLst/>
          </a:prstGeom>
          <a:solidFill>
            <a:srgbClr val="2F5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0" tIns="45715" rIns="91430" bIns="45715" numCol="1" spcCol="0" rtlCol="0" fromWordArt="0" anchor="ctr" anchorCtr="0" forceAA="0" compatLnSpc="1">
            <a:no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zh-CN" altLang="en-US" sz="1900" dirty="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71402" y="188102"/>
            <a:ext cx="1323665" cy="441484"/>
          </a:xfrm>
          <a:prstGeom prst="rect">
            <a:avLst/>
          </a:prstGeom>
          <a:noFill/>
        </p:spPr>
        <p:txBody>
          <a:bodyPr wrap="none" lIns="86694" tIns="43347" rIns="86694" bIns="43347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30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02</a:t>
            </a:r>
            <a:endParaRPr lang="zh-CN" altLang="en-US" sz="23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73742916" name="组合 1073742915"/>
          <p:cNvGrpSpPr/>
          <p:nvPr/>
        </p:nvGrpSpPr>
        <p:grpSpPr>
          <a:xfrm>
            <a:off x="342733" y="1332865"/>
            <a:ext cx="11480158" cy="4991100"/>
            <a:chOff x="2184" y="927"/>
            <a:chExt cx="12239" cy="4146"/>
          </a:xfrm>
        </p:grpSpPr>
        <p:sp>
          <p:nvSpPr>
            <p:cNvPr id="1073742851" name="矩形 1073742850"/>
            <p:cNvSpPr/>
            <p:nvPr/>
          </p:nvSpPr>
          <p:spPr>
            <a:xfrm>
              <a:off x="6418" y="927"/>
              <a:ext cx="2623" cy="494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6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 w="22225"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179705"/>
            <a:p>
              <a:pPr algn="ctr"/>
              <a:r>
                <a:rPr lang="zh-CN" altLang="en-US" sz="20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演习总指挥</a:t>
              </a:r>
              <a:r>
                <a:rPr lang="zh-CN" altLang="en-US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</a:t>
              </a:r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</a:t>
              </a:r>
              <a:r>
                <a:rPr lang="zh-CN" altLang="en-US" sz="2000" b="1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张忠学</a:t>
              </a:r>
              <a:endParaRPr lang="zh-CN" altLang="en-US" sz="2000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endParaRPr lang="zh-CN" altLang="en-US" sz="20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  <p:sp>
          <p:nvSpPr>
            <p:cNvPr id="1073742853" name="矩形 1073742852"/>
            <p:cNvSpPr/>
            <p:nvPr/>
          </p:nvSpPr>
          <p:spPr>
            <a:xfrm>
              <a:off x="2184" y="3066"/>
              <a:ext cx="1428" cy="1976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tIns="252095"/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组长</a:t>
              </a:r>
              <a:r>
                <a:rPr lang="zh-CN" altLang="en-US" sz="10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：</a:t>
              </a:r>
              <a:r>
                <a:rPr lang="zh-CN" altLang="en-US" sz="1600" b="1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徐充雷</a:t>
              </a:r>
              <a:endParaRPr lang="zh-CN" altLang="en-US" sz="1600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成员</a:t>
              </a:r>
              <a:r>
                <a:rPr lang="zh-CN" altLang="en-US" sz="10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：</a:t>
              </a:r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吕  平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王茂德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 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 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  <p:sp>
          <p:nvSpPr>
            <p:cNvPr id="1073742855" name="矩形 1073742854"/>
            <p:cNvSpPr/>
            <p:nvPr/>
          </p:nvSpPr>
          <p:spPr>
            <a:xfrm>
              <a:off x="2227" y="2352"/>
              <a:ext cx="1363" cy="446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5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 w="22225"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Overflow="overflow" horzOverflow="overflow" vert="horz" wrap="square" tIns="288290" numCol="1" spcCol="0" rtlCol="0" fromWordArt="0" anchor="ctr" anchorCtr="0" forceAA="0" compatLnSpc="1">
              <a:noAutofit/>
            </a:bodyPr>
            <a:p>
              <a:pPr lvl="0" algn="ctr"/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  <a:sym typeface="+mn-ea"/>
                </a:rPr>
                <a:t>报警联络组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  <a:p>
              <a:pPr lvl="0" algn="ctr"/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</p:txBody>
        </p:sp>
        <p:cxnSp>
          <p:nvCxnSpPr>
            <p:cNvPr id="1073742857" name="直接箭头连接符 1073742856"/>
            <p:cNvCxnSpPr/>
            <p:nvPr/>
          </p:nvCxnSpPr>
          <p:spPr>
            <a:xfrm>
              <a:off x="2842" y="2137"/>
              <a:ext cx="10773" cy="1"/>
            </a:xfrm>
            <a:prstGeom prst="straightConnector1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073742858" name="直接箭头连接符 1073742857"/>
            <p:cNvCxnSpPr/>
            <p:nvPr/>
          </p:nvCxnSpPr>
          <p:spPr>
            <a:xfrm>
              <a:off x="7779" y="1421"/>
              <a:ext cx="1" cy="701"/>
            </a:xfrm>
            <a:prstGeom prst="straightConnector1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073742862" name="矩形 1073742861"/>
            <p:cNvSpPr/>
            <p:nvPr/>
          </p:nvSpPr>
          <p:spPr>
            <a:xfrm>
              <a:off x="3730" y="2352"/>
              <a:ext cx="1363" cy="446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5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 w="22225"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Overflow="overflow" horzOverflow="overflow" vert="horz" wrap="square" tIns="288290" numCol="1" spcCol="0" rtlCol="0" fromWordArt="0" anchor="ctr" anchorCtr="0" forceAA="0" compatLnSpc="1">
              <a:noAutofit/>
            </a:bodyPr>
            <a:p>
              <a:pPr lvl="0" algn="ctr"/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  <a:sym typeface="+mn-ea"/>
                </a:rPr>
                <a:t>路线导护组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  <a:p>
              <a:pPr lvl="0" algn="ctr"/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</p:txBody>
        </p:sp>
        <p:sp>
          <p:nvSpPr>
            <p:cNvPr id="1073742863" name="矩形 1073742862"/>
            <p:cNvSpPr/>
            <p:nvPr/>
          </p:nvSpPr>
          <p:spPr>
            <a:xfrm>
              <a:off x="5289" y="2352"/>
              <a:ext cx="1361" cy="446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5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 w="22225"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Overflow="overflow" horzOverflow="overflow" vert="horz" wrap="square" tIns="288290" numCol="1" spcCol="0" rtlCol="0" fromWordArt="0" anchor="ctr" anchorCtr="0" forceAA="0" compatLnSpc="1">
              <a:noAutofit/>
            </a:bodyPr>
            <a:p>
              <a:pPr lvl="0" algn="ctr"/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  <a:sym typeface="+mn-ea"/>
                </a:rPr>
                <a:t>烟雾施放组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  <a:p>
              <a:pPr lvl="0" algn="ctr"/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</p:txBody>
        </p:sp>
        <p:sp>
          <p:nvSpPr>
            <p:cNvPr id="1073742864" name="矩形 1073742863"/>
            <p:cNvSpPr/>
            <p:nvPr/>
          </p:nvSpPr>
          <p:spPr>
            <a:xfrm>
              <a:off x="6849" y="2358"/>
              <a:ext cx="1361" cy="446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5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 w="22225"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Overflow="overflow" horzOverflow="overflow" vert="horz" wrap="square" tIns="288290" numCol="1" spcCol="0" rtlCol="0" fromWordArt="0" anchor="ctr" anchorCtr="0" forceAA="0" compatLnSpc="1">
              <a:noAutofit/>
            </a:bodyPr>
            <a:p>
              <a:pPr lvl="0" algn="ctr"/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  <a:sym typeface="+mn-ea"/>
                </a:rPr>
                <a:t>疏散引导组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  <a:p>
              <a:pPr lvl="0" algn="ctr"/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</p:txBody>
        </p:sp>
        <p:sp>
          <p:nvSpPr>
            <p:cNvPr id="1073742865" name="矩形 1073742864"/>
            <p:cNvSpPr/>
            <p:nvPr/>
          </p:nvSpPr>
          <p:spPr>
            <a:xfrm>
              <a:off x="8392" y="2352"/>
              <a:ext cx="1363" cy="446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5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 w="22225"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Overflow="overflow" horzOverflow="overflow" vert="horz" wrap="square" tIns="288290" numCol="1" spcCol="0" rtlCol="0" fromWordArt="0" anchor="ctr" anchorCtr="0" forceAA="0" compatLnSpc="1">
              <a:noAutofit/>
            </a:bodyPr>
            <a:p>
              <a:pPr lvl="0" algn="ctr"/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  <a:sym typeface="+mn-ea"/>
                </a:rPr>
                <a:t>灭火行动组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  <a:p>
              <a:pPr lvl="0" algn="ctr"/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</p:txBody>
        </p:sp>
        <p:sp>
          <p:nvSpPr>
            <p:cNvPr id="1073742866" name="矩形 1073742865"/>
            <p:cNvSpPr/>
            <p:nvPr/>
          </p:nvSpPr>
          <p:spPr>
            <a:xfrm>
              <a:off x="9924" y="2352"/>
              <a:ext cx="1361" cy="446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5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 w="22225"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Overflow="overflow" horzOverflow="overflow" vert="horz" wrap="square" tIns="288290" numCol="1" spcCol="0" rtlCol="0" fromWordArt="0" anchor="ctr" anchorCtr="0" forceAA="0" compatLnSpc="1">
              <a:noAutofit/>
            </a:bodyPr>
            <a:p>
              <a:pPr lvl="0" algn="ctr"/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  <a:sym typeface="+mn-ea"/>
                </a:rPr>
                <a:t>急救救护组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  <a:p>
              <a:pPr lvl="0" algn="ctr"/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</p:txBody>
        </p:sp>
        <p:sp>
          <p:nvSpPr>
            <p:cNvPr id="1073742867" name="矩形 1073742866"/>
            <p:cNvSpPr/>
            <p:nvPr/>
          </p:nvSpPr>
          <p:spPr>
            <a:xfrm>
              <a:off x="11443" y="2336"/>
              <a:ext cx="1361" cy="446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5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 w="22225"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Overflow="overflow" horzOverflow="overflow" vert="horz" wrap="square" tIns="288290" numCol="1" spcCol="0" rtlCol="0" fromWordArt="0" anchor="ctr" anchorCtr="0" forceAA="0" compatLnSpc="1">
              <a:noAutofit/>
            </a:bodyPr>
            <a:p>
              <a:pPr lvl="0" algn="ctr"/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  <a:sym typeface="+mn-ea"/>
                </a:rPr>
                <a:t>治安警戒组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  <a:p>
              <a:pPr lvl="0" algn="ctr"/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</p:txBody>
        </p:sp>
        <p:sp>
          <p:nvSpPr>
            <p:cNvPr id="1073742868" name="矩形 1073742867"/>
            <p:cNvSpPr/>
            <p:nvPr/>
          </p:nvSpPr>
          <p:spPr>
            <a:xfrm>
              <a:off x="12986" y="2352"/>
              <a:ext cx="1363" cy="446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5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 w="22225"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Overflow="overflow" horzOverflow="overflow" vert="horz" wrap="square" tIns="288290" numCol="1" spcCol="0" rtlCol="0" fromWordArt="0" anchor="ctr" anchorCtr="0" forceAA="0" compatLnSpc="1">
              <a:noAutofit/>
            </a:bodyPr>
            <a:p>
              <a:pPr lvl="0" algn="ctr"/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  <a:sym typeface="+mn-ea"/>
                </a:rPr>
                <a:t>后勤保障组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  <a:p>
              <a:pPr lvl="0" algn="ctr"/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</p:txBody>
        </p:sp>
        <p:cxnSp>
          <p:nvCxnSpPr>
            <p:cNvPr id="1073742869" name="直接箭头连接符 1073742868"/>
            <p:cNvCxnSpPr/>
            <p:nvPr/>
          </p:nvCxnSpPr>
          <p:spPr>
            <a:xfrm>
              <a:off x="13615" y="2125"/>
              <a:ext cx="1" cy="223"/>
            </a:xfrm>
            <a:prstGeom prst="straightConnector1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073742870" name="直接箭头连接符 1073742869"/>
            <p:cNvCxnSpPr>
              <a:stCxn id="1073742855" idx="2"/>
              <a:endCxn id="1073742853" idx="0"/>
            </p:cNvCxnSpPr>
            <p:nvPr/>
          </p:nvCxnSpPr>
          <p:spPr>
            <a:xfrm flipH="1">
              <a:off x="2899" y="2799"/>
              <a:ext cx="10" cy="267"/>
            </a:xfrm>
            <a:prstGeom prst="straightConnector1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073742871" name="直接箭头连接符 1073742870"/>
            <p:cNvCxnSpPr>
              <a:stCxn id="1073742862" idx="2"/>
              <a:endCxn id="1073742880" idx="0"/>
            </p:cNvCxnSpPr>
            <p:nvPr/>
          </p:nvCxnSpPr>
          <p:spPr>
            <a:xfrm>
              <a:off x="4411" y="2798"/>
              <a:ext cx="12" cy="273"/>
            </a:xfrm>
            <a:prstGeom prst="straightConnector1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073742872" name="直接箭头连接符 1073742871"/>
            <p:cNvCxnSpPr>
              <a:stCxn id="1073742863" idx="2"/>
              <a:endCxn id="1073742881" idx="0"/>
            </p:cNvCxnSpPr>
            <p:nvPr/>
          </p:nvCxnSpPr>
          <p:spPr>
            <a:xfrm>
              <a:off x="5969" y="2799"/>
              <a:ext cx="9" cy="263"/>
            </a:xfrm>
            <a:prstGeom prst="straightConnector1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073742873" name="直接箭头连接符 1073742872"/>
            <p:cNvCxnSpPr>
              <a:stCxn id="1073742864" idx="2"/>
              <a:endCxn id="1073742882" idx="0"/>
            </p:cNvCxnSpPr>
            <p:nvPr/>
          </p:nvCxnSpPr>
          <p:spPr>
            <a:xfrm flipH="1">
              <a:off x="7518" y="2804"/>
              <a:ext cx="11" cy="260"/>
            </a:xfrm>
            <a:prstGeom prst="straightConnector1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073742874" name="直接箭头连接符 1073742873"/>
            <p:cNvCxnSpPr>
              <a:endCxn id="1073742883" idx="0"/>
            </p:cNvCxnSpPr>
            <p:nvPr/>
          </p:nvCxnSpPr>
          <p:spPr>
            <a:xfrm>
              <a:off x="9054" y="2799"/>
              <a:ext cx="12" cy="265"/>
            </a:xfrm>
            <a:prstGeom prst="straightConnector1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073742875" name="直接箭头连接符 1073742874"/>
            <p:cNvCxnSpPr>
              <a:stCxn id="1073742866" idx="2"/>
              <a:endCxn id="1073742884" idx="0"/>
            </p:cNvCxnSpPr>
            <p:nvPr/>
          </p:nvCxnSpPr>
          <p:spPr>
            <a:xfrm>
              <a:off x="10604" y="2799"/>
              <a:ext cx="10" cy="265"/>
            </a:xfrm>
            <a:prstGeom prst="straightConnector1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073742876" name="直接箭头连接符 1073742875"/>
            <p:cNvCxnSpPr>
              <a:stCxn id="1073742867" idx="2"/>
              <a:endCxn id="1073742885" idx="0"/>
            </p:cNvCxnSpPr>
            <p:nvPr/>
          </p:nvCxnSpPr>
          <p:spPr>
            <a:xfrm>
              <a:off x="12124" y="2782"/>
              <a:ext cx="12" cy="288"/>
            </a:xfrm>
            <a:prstGeom prst="straightConnector1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073742877" name="直接箭头连接符 1073742876"/>
            <p:cNvCxnSpPr>
              <a:stCxn id="1073742868" idx="2"/>
              <a:endCxn id="1073742886" idx="0"/>
            </p:cNvCxnSpPr>
            <p:nvPr/>
          </p:nvCxnSpPr>
          <p:spPr>
            <a:xfrm>
              <a:off x="13668" y="2798"/>
              <a:ext cx="9" cy="273"/>
            </a:xfrm>
            <a:prstGeom prst="straightConnector1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073742880" name="矩形 1073742879"/>
            <p:cNvSpPr/>
            <p:nvPr/>
          </p:nvSpPr>
          <p:spPr>
            <a:xfrm>
              <a:off x="3703" y="3071"/>
              <a:ext cx="1440" cy="198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252095"/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组长</a:t>
              </a:r>
              <a:r>
                <a:rPr lang="zh-CN" altLang="en-US" sz="10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：</a:t>
              </a:r>
              <a:r>
                <a:rPr lang="zh-CN" altLang="en-US" sz="1600" b="1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淡心广</a:t>
              </a:r>
              <a:endParaRPr lang="zh-CN" altLang="en-US" sz="1600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成员</a:t>
              </a:r>
              <a:r>
                <a:rPr lang="zh-CN" altLang="en-US" sz="10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：</a:t>
              </a:r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赵长在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杨淑玲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商  旭  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张志健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赵  康  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张  磊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李忠起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  <p:sp>
          <p:nvSpPr>
            <p:cNvPr id="1073742881" name="矩形 1073742880"/>
            <p:cNvSpPr/>
            <p:nvPr/>
          </p:nvSpPr>
          <p:spPr>
            <a:xfrm>
              <a:off x="5256" y="3061"/>
              <a:ext cx="1444" cy="199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252095"/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组长</a:t>
              </a:r>
              <a:r>
                <a:rPr lang="zh-CN" altLang="en-US" sz="10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：</a:t>
              </a:r>
              <a:r>
                <a:rPr lang="zh-CN" altLang="en-US" sz="1600" b="1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刘金玲</a:t>
              </a:r>
              <a:endParaRPr lang="zh-CN" altLang="en-US" sz="1600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成员</a:t>
              </a:r>
              <a:r>
                <a:rPr lang="zh-CN" altLang="en-US" sz="10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：</a:t>
              </a:r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华兴旺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黄  鹏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李欣欣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范吉贞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  <p:sp>
          <p:nvSpPr>
            <p:cNvPr id="1073742882" name="矩形 1073742881"/>
            <p:cNvSpPr/>
            <p:nvPr/>
          </p:nvSpPr>
          <p:spPr>
            <a:xfrm>
              <a:off x="6788" y="3064"/>
              <a:ext cx="1461" cy="200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252095"/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组长</a:t>
              </a:r>
              <a:r>
                <a:rPr lang="zh-CN" altLang="en-US" sz="10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：</a:t>
              </a:r>
              <a:r>
                <a:rPr lang="zh-CN" altLang="en-US" sz="1600" b="1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曲昌虎</a:t>
              </a:r>
              <a:endParaRPr lang="zh-CN" altLang="en-US" sz="1600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成员</a:t>
              </a:r>
              <a:r>
                <a:rPr lang="zh-CN" altLang="en-US" sz="10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：</a:t>
              </a:r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綦  光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黄强国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孟令可  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宋彩霞       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王国立    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徐永臻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2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</a:t>
              </a:r>
              <a:r>
                <a:rPr lang="zh-CN" altLang="en-US" sz="12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  <a:sym typeface="+mn-ea"/>
                </a:rPr>
                <a:t>楼层安全疏导员</a:t>
              </a:r>
              <a:endParaRPr lang="zh-CN" altLang="en-US" sz="12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  <a:p>
              <a:r>
                <a:rPr lang="zh-CN" altLang="en-US" sz="12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  <a:sym typeface="+mn-ea"/>
                </a:rPr>
                <a:t> 消防滑梯指导员</a:t>
              </a:r>
              <a:endParaRPr lang="zh-CN" altLang="en-US" sz="12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  <a:p>
              <a:endParaRPr lang="zh-CN" altLang="en-US" sz="12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  <a:p>
              <a:endParaRPr lang="zh-CN" altLang="en-US" sz="1200"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  <p:sp>
          <p:nvSpPr>
            <p:cNvPr id="1073742883" name="矩形 1073742882"/>
            <p:cNvSpPr/>
            <p:nvPr/>
          </p:nvSpPr>
          <p:spPr>
            <a:xfrm>
              <a:off x="8349" y="3064"/>
              <a:ext cx="1434" cy="200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252095"/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组长</a:t>
              </a:r>
              <a:r>
                <a:rPr lang="zh-CN" altLang="en-US" sz="10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：</a:t>
              </a:r>
              <a:r>
                <a:rPr lang="zh-CN" altLang="en-US" sz="1600" b="1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魏  洪</a:t>
              </a:r>
              <a:endParaRPr lang="zh-CN" altLang="en-US" sz="1600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成员</a:t>
              </a:r>
              <a:r>
                <a:rPr lang="zh-CN" altLang="en-US" sz="10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：</a:t>
              </a:r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石志敏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陈  峰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熊  文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徐  涛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王春良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  <p:sp>
          <p:nvSpPr>
            <p:cNvPr id="1073742884" name="矩形 1073742883"/>
            <p:cNvSpPr/>
            <p:nvPr/>
          </p:nvSpPr>
          <p:spPr>
            <a:xfrm>
              <a:off x="9882" y="3064"/>
              <a:ext cx="1464" cy="200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252095"/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组长</a:t>
              </a:r>
              <a:r>
                <a:rPr lang="zh-CN" altLang="en-US" sz="10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：</a:t>
              </a:r>
              <a:r>
                <a:rPr lang="zh-CN" altLang="en-US" sz="1600" b="1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冉  刚</a:t>
              </a:r>
              <a:endParaRPr lang="zh-CN" altLang="en-US" sz="1600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成员</a:t>
              </a:r>
              <a:r>
                <a:rPr lang="zh-CN" altLang="en-US" sz="10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：</a:t>
              </a:r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国海英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赵青海 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于斐斐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王  真  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任  艳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李  芳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  <p:sp>
          <p:nvSpPr>
            <p:cNvPr id="1073742885" name="矩形 1073742884"/>
            <p:cNvSpPr/>
            <p:nvPr/>
          </p:nvSpPr>
          <p:spPr>
            <a:xfrm>
              <a:off x="11417" y="3070"/>
              <a:ext cx="1436" cy="198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252095"/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组长</a:t>
              </a:r>
              <a:r>
                <a:rPr lang="zh-CN" altLang="en-US" sz="10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：</a:t>
              </a:r>
              <a:r>
                <a:rPr lang="zh-CN" altLang="en-US" sz="1600" b="1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卢志同</a:t>
              </a:r>
              <a:endParaRPr lang="zh-CN" altLang="en-US" sz="1600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成员</a:t>
              </a:r>
              <a:r>
                <a:rPr lang="zh-CN" altLang="en-US" sz="10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：</a:t>
              </a:r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刘延胜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张继光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pPr marL="514350" indent="-381000"/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杨金莹  卢胜河 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pPr indent="533400"/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常  琳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pPr indent="533400"/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唐  莉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pPr indent="533400"/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  <a:sym typeface="+mn-ea"/>
                </a:rPr>
                <a:t>王  帅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  <a:p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</p:txBody>
        </p:sp>
        <p:sp>
          <p:nvSpPr>
            <p:cNvPr id="1073742886" name="矩形 1073742885"/>
            <p:cNvSpPr/>
            <p:nvPr/>
          </p:nvSpPr>
          <p:spPr>
            <a:xfrm>
              <a:off x="12932" y="3071"/>
              <a:ext cx="1491" cy="200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252095"/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组长</a:t>
              </a:r>
              <a:r>
                <a:rPr lang="zh-CN" altLang="en-US" sz="10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：</a:t>
              </a:r>
              <a:r>
                <a:rPr lang="zh-CN" altLang="en-US" sz="1600" b="1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王  丹</a:t>
              </a:r>
              <a:endParaRPr lang="zh-CN" altLang="en-US" sz="1600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成员</a:t>
              </a:r>
              <a:r>
                <a:rPr lang="zh-CN" altLang="en-US" sz="10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：</a:t>
              </a:r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  <a:sym typeface="+mn-ea"/>
                </a:rPr>
                <a:t>周  颖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庄娟娟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韩凤玉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王亚琪      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张亚新 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李  翔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     </a:t>
              </a:r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  <a:p>
              <a:endParaRPr lang="zh-CN" altLang="en-US" sz="1600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  <p:cxnSp>
          <p:nvCxnSpPr>
            <p:cNvPr id="1073742906" name="直接箭头连接符 1073742905"/>
            <p:cNvCxnSpPr/>
            <p:nvPr/>
          </p:nvCxnSpPr>
          <p:spPr>
            <a:xfrm>
              <a:off x="2842" y="2134"/>
              <a:ext cx="0" cy="190"/>
            </a:xfrm>
            <a:prstGeom prst="straightConnector1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073742908" name="矩形 1073742907"/>
            <p:cNvSpPr/>
            <p:nvPr/>
          </p:nvSpPr>
          <p:spPr>
            <a:xfrm>
              <a:off x="8716" y="1523"/>
              <a:ext cx="2575" cy="494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21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 w="22225">
              <a:noFill/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Overflow="overflow" horzOverflow="overflow" vert="horz" wrap="square" tIns="252095" numCol="1" spcCol="0" rtlCol="0" fromWordArt="0" anchor="ctr" anchorCtr="0" forceAA="0" compatLnSpc="1">
              <a:noAutofit/>
            </a:bodyPr>
            <a:p>
              <a:pPr lvl="0" algn="ctr"/>
              <a:r>
                <a:rPr lang="zh-CN" altLang="en-US" sz="1600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  <a:sym typeface="+mn-ea"/>
                </a:rPr>
                <a:t>演习副总指挥 </a:t>
              </a:r>
              <a:r>
                <a:rPr lang="zh-CN" altLang="en-US" sz="1600" b="1">
                  <a:solidFill>
                    <a:schemeClr val="tx1"/>
                  </a:solidFill>
                  <a:latin typeface="幼圆" panose="02010509060101010101" pitchFamily="49" charset="-122"/>
                  <a:ea typeface="幼圆" panose="02010509060101010101" pitchFamily="49" charset="-122"/>
                  <a:sym typeface="+mn-ea"/>
                </a:rPr>
                <a:t> 纪晓梅</a:t>
              </a:r>
              <a:endParaRPr lang="zh-CN" altLang="en-US" sz="1600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  <a:p>
              <a:pPr lvl="0" algn="ctr"/>
              <a:endParaRPr lang="zh-CN" altLang="en-US" sz="1600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  <a:sym typeface="+mn-ea"/>
              </a:endParaRPr>
            </a:p>
          </p:txBody>
        </p:sp>
        <p:cxnSp>
          <p:nvCxnSpPr>
            <p:cNvPr id="1073742909" name="直接箭头连接符 1073742908"/>
            <p:cNvCxnSpPr/>
            <p:nvPr/>
          </p:nvCxnSpPr>
          <p:spPr>
            <a:xfrm flipH="1">
              <a:off x="7780" y="1767"/>
              <a:ext cx="936" cy="1"/>
            </a:xfrm>
            <a:prstGeom prst="straightConnector1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742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73742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73742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C:\Users\book pro\Desktop\图片\32.png32"/>
          <p:cNvPicPr>
            <a:picLocks noChangeAspect="1"/>
          </p:cNvPicPr>
          <p:nvPr/>
        </p:nvPicPr>
        <p:blipFill>
          <a:blip r:embed="rId1"/>
          <a:srcRect t="9822" b="9994"/>
          <a:stretch>
            <a:fillRect/>
          </a:stretch>
        </p:blipFill>
        <p:spPr>
          <a:xfrm>
            <a:off x="1329071" y="2076711"/>
            <a:ext cx="4234275" cy="3395493"/>
          </a:xfrm>
          <a:prstGeom prst="rect">
            <a:avLst/>
          </a:prstGeom>
        </p:spPr>
      </p:pic>
      <p:sp>
        <p:nvSpPr>
          <p:cNvPr id="7" name="椭圆 6"/>
          <p:cNvSpPr/>
          <p:nvPr/>
        </p:nvSpPr>
        <p:spPr>
          <a:xfrm>
            <a:off x="2501059" y="2825390"/>
            <a:ext cx="1898829" cy="189882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09" tIns="45606" rIns="91209" bIns="45606" rtlCol="0" anchor="ctr"/>
          <a:lstStyle/>
          <a:p>
            <a:pPr algn="ctr" defTabSz="911860"/>
            <a:endParaRPr lang="zh-CN" altLang="en-US" sz="4800" dirty="0">
              <a:solidFill>
                <a:srgbClr val="1C83AA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518147" y="2981972"/>
            <a:ext cx="1922367" cy="1600369"/>
          </a:xfrm>
          <a:prstGeom prst="rect">
            <a:avLst/>
          </a:prstGeom>
        </p:spPr>
        <p:txBody>
          <a:bodyPr vert="horz" wrap="square" lIns="121610" tIns="60805" rIns="121610" bIns="60805">
            <a:spAutoFit/>
          </a:bodyPr>
          <a:lstStyle/>
          <a:p>
            <a:pPr algn="ctr" defTabSz="1215390"/>
            <a:r>
              <a:rPr lang="en-US" altLang="zh-CN" sz="9600" b="1" dirty="0">
                <a:solidFill>
                  <a:srgbClr val="2F5B50"/>
                </a:solidFill>
                <a:latin typeface="Agency FB" panose="020B0503020202020204" pitchFamily="34" charset="0"/>
                <a:cs typeface="+mn-ea"/>
                <a:sym typeface="+mn-lt"/>
              </a:rPr>
              <a:t>03</a:t>
            </a:r>
            <a:endParaRPr lang="en-US" altLang="zh-CN" sz="9600" b="1" dirty="0">
              <a:solidFill>
                <a:srgbClr val="2F5B50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32" name="原创设计师QQ598969553          _4"/>
          <p:cNvSpPr txBox="1">
            <a:spLocks noChangeArrowheads="1"/>
          </p:cNvSpPr>
          <p:nvPr/>
        </p:nvSpPr>
        <p:spPr bwMode="auto">
          <a:xfrm>
            <a:off x="5755640" y="3124835"/>
            <a:ext cx="3763010" cy="1059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117" tIns="45561" rIns="91117" bIns="45561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059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6300" dirty="0" smtClean="0">
                <a:solidFill>
                  <a:srgbClr val="2F5B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演习假设</a:t>
            </a:r>
            <a:endParaRPr lang="zh-CN" altLang="en-US" sz="6300" dirty="0">
              <a:solidFill>
                <a:srgbClr val="2F5B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25756" y="4285501"/>
            <a:ext cx="944245" cy="455295"/>
          </a:xfrm>
          <a:prstGeom prst="rect">
            <a:avLst/>
          </a:prstGeom>
          <a:noFill/>
        </p:spPr>
        <p:txBody>
          <a:bodyPr wrap="none" lIns="86410" tIns="43201" rIns="86410" bIns="43201" rtlCol="0">
            <a:spAutoFit/>
          </a:bodyPr>
          <a:lstStyle/>
          <a:p>
            <a:pPr marL="161925" lvl="1" indent="-161925" defTabSz="86423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srgbClr val="00346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时间</a:t>
            </a:r>
            <a:endParaRPr lang="zh-CN" altLang="en-US" sz="2400" dirty="0" smtClean="0">
              <a:solidFill>
                <a:srgbClr val="003466"/>
              </a:solidFill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580416" y="4285501"/>
            <a:ext cx="944245" cy="455295"/>
          </a:xfrm>
          <a:prstGeom prst="rect">
            <a:avLst/>
          </a:prstGeom>
          <a:noFill/>
        </p:spPr>
        <p:txBody>
          <a:bodyPr wrap="none" lIns="86410" tIns="43201" rIns="86410" bIns="43201" rtlCol="0">
            <a:spAutoFit/>
          </a:bodyPr>
          <a:lstStyle/>
          <a:p>
            <a:pPr marL="161925" lvl="1" indent="-161925" defTabSz="86423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srgbClr val="00346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事件</a:t>
            </a:r>
            <a:endParaRPr lang="zh-CN" altLang="en-US" sz="2400" dirty="0" smtClean="0">
              <a:solidFill>
                <a:srgbClr val="003466"/>
              </a:solidFill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36" name="TextBox 11"/>
          <p:cNvSpPr txBox="1"/>
          <p:nvPr/>
        </p:nvSpPr>
        <p:spPr>
          <a:xfrm>
            <a:off x="5725756" y="4640544"/>
            <a:ext cx="944245" cy="455295"/>
          </a:xfrm>
          <a:prstGeom prst="rect">
            <a:avLst/>
          </a:prstGeom>
          <a:noFill/>
        </p:spPr>
        <p:txBody>
          <a:bodyPr wrap="none" lIns="86410" tIns="43201" rIns="86410" bIns="43201" rtlCol="0">
            <a:spAutoFit/>
          </a:bodyPr>
          <a:lstStyle/>
          <a:p>
            <a:pPr marL="161925" lvl="1" indent="-161925" defTabSz="86423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srgbClr val="003466"/>
                </a:solidFill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地点</a:t>
            </a:r>
            <a:endParaRPr lang="zh-CN" altLang="en-US" sz="2400" dirty="0" smtClean="0">
              <a:solidFill>
                <a:srgbClr val="003466"/>
              </a:solidFill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38" name="直接连接符 11"/>
          <p:cNvSpPr>
            <a:spLocks noChangeShapeType="1"/>
          </p:cNvSpPr>
          <p:nvPr/>
        </p:nvSpPr>
        <p:spPr bwMode="auto">
          <a:xfrm>
            <a:off x="5942855" y="3020266"/>
            <a:ext cx="3168160" cy="1588"/>
          </a:xfrm>
          <a:prstGeom prst="line">
            <a:avLst/>
          </a:prstGeom>
          <a:noFill/>
          <a:ln w="6350" cap="flat" cmpd="sng">
            <a:solidFill>
              <a:srgbClr val="2F5B50"/>
            </a:solidFill>
            <a:prstDash val="dash"/>
            <a:beve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6479" tIns="43238" rIns="86479" bIns="43238"/>
          <a:lstStyle/>
          <a:p>
            <a:pPr defTabSz="864235" fontAlgn="base">
              <a:spcBef>
                <a:spcPct val="0"/>
              </a:spcBef>
              <a:spcAft>
                <a:spcPct val="0"/>
              </a:spcAft>
            </a:pPr>
            <a:endParaRPr lang="zh-CN" altLang="en-US" sz="1900">
              <a:solidFill>
                <a:srgbClr val="003466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/>
      <p:bldP spid="32" grpId="0"/>
      <p:bldP spid="34" grpId="0"/>
      <p:bldP spid="35" grpId="0"/>
      <p:bldP spid="36" grpId="0"/>
      <p:bldP spid="38" grpId="0" bldLvl="0" animBg="1"/>
    </p:bldLst>
  </p:timing>
</p:sld>
</file>

<file path=ppt/tags/tag1.xml><?xml version="1.0" encoding="utf-8"?>
<p:tagLst xmlns:p="http://schemas.openxmlformats.org/presentationml/2006/main">
  <p:tag name="MH" val="20160830110855"/>
  <p:tag name="MH_LIBRARY" val="CONTENTS"/>
  <p:tag name="MH_TYPE" val="OTHERS"/>
  <p:tag name="ID" val="545820"/>
</p:tagLst>
</file>

<file path=ppt/tags/tag10.xml><?xml version="1.0" encoding="utf-8"?>
<p:tagLst xmlns:p="http://schemas.openxmlformats.org/presentationml/2006/main">
  <p:tag name="MH" val="20160830110855"/>
  <p:tag name="MH_LIBRARY" val="CONTENTS"/>
  <p:tag name="MH_TYPE" val="OTHERS"/>
  <p:tag name="ID" val="545820"/>
</p:tagLst>
</file>

<file path=ppt/tags/tag11.xml><?xml version="1.0" encoding="utf-8"?>
<p:tagLst xmlns:p="http://schemas.openxmlformats.org/presentationml/2006/main">
  <p:tag name="MH" val="20160830110855"/>
  <p:tag name="MH_LIBRARY" val="CONTENTS"/>
  <p:tag name="MH_TYPE" val="OTHERS"/>
  <p:tag name="ID" val="545820"/>
</p:tagLst>
</file>

<file path=ppt/tags/tag12.xml><?xml version="1.0" encoding="utf-8"?>
<p:tagLst xmlns:p="http://schemas.openxmlformats.org/presentationml/2006/main">
  <p:tag name="MH" val="20160830110855"/>
  <p:tag name="MH_LIBRARY" val="CONTENTS"/>
  <p:tag name="MH_TYPE" val="OTHERS"/>
  <p:tag name="ID" val="545820"/>
</p:tagLst>
</file>

<file path=ppt/tags/tag13.xml><?xml version="1.0" encoding="utf-8"?>
<p:tagLst xmlns:p="http://schemas.openxmlformats.org/presentationml/2006/main">
  <p:tag name="MH" val="20160830110855"/>
  <p:tag name="MH_LIBRARY" val="CONTENTS"/>
  <p:tag name="MH_TYPE" val="OTHERS"/>
  <p:tag name="ID" val="545820"/>
</p:tagLst>
</file>

<file path=ppt/tags/tag14.xml><?xml version="1.0" encoding="utf-8"?>
<p:tagLst xmlns:p="http://schemas.openxmlformats.org/presentationml/2006/main">
  <p:tag name="MH" val="20160830110855"/>
  <p:tag name="MH_LIBRARY" val="CONTENTS"/>
  <p:tag name="MH_TYPE" val="OTHERS"/>
  <p:tag name="ID" val="545820"/>
</p:tagLst>
</file>

<file path=ppt/tags/tag2.xml><?xml version="1.0" encoding="utf-8"?>
<p:tagLst xmlns:p="http://schemas.openxmlformats.org/presentationml/2006/main">
  <p:tag name="MH" val="20160830110855"/>
  <p:tag name="MH_LIBRARY" val="CONTENTS"/>
  <p:tag name="MH_TYPE" val="OTHERS"/>
  <p:tag name="ID" val="545820"/>
</p:tagLst>
</file>

<file path=ppt/tags/tag3.xml><?xml version="1.0" encoding="utf-8"?>
<p:tagLst xmlns:p="http://schemas.openxmlformats.org/presentationml/2006/main">
  <p:tag name="MH" val="20160830110855"/>
  <p:tag name="MH_LIBRARY" val="CONTENTS"/>
  <p:tag name="MH_TYPE" val="OTHERS"/>
  <p:tag name="ID" val="545820"/>
</p:tagLst>
</file>

<file path=ppt/tags/tag4.xml><?xml version="1.0" encoding="utf-8"?>
<p:tagLst xmlns:p="http://schemas.openxmlformats.org/presentationml/2006/main">
  <p:tag name="MH" val="20160830110855"/>
  <p:tag name="MH_LIBRARY" val="CONTENTS"/>
  <p:tag name="MH_TYPE" val="OTHERS"/>
  <p:tag name="ID" val="545820"/>
</p:tagLst>
</file>

<file path=ppt/tags/tag5.xml><?xml version="1.0" encoding="utf-8"?>
<p:tagLst xmlns:p="http://schemas.openxmlformats.org/presentationml/2006/main">
  <p:tag name="MH" val="20160830110855"/>
  <p:tag name="MH_LIBRARY" val="CONTENTS"/>
  <p:tag name="MH_TYPE" val="OTHERS"/>
  <p:tag name="ID" val="545820"/>
</p:tagLst>
</file>

<file path=ppt/tags/tag6.xml><?xml version="1.0" encoding="utf-8"?>
<p:tagLst xmlns:p="http://schemas.openxmlformats.org/presentationml/2006/main">
  <p:tag name="MH" val="20160830110855"/>
  <p:tag name="MH_LIBRARY" val="CONTENTS"/>
  <p:tag name="MH_TYPE" val="OTHERS"/>
  <p:tag name="ID" val="545820"/>
</p:tagLst>
</file>

<file path=ppt/tags/tag7.xml><?xml version="1.0" encoding="utf-8"?>
<p:tagLst xmlns:p="http://schemas.openxmlformats.org/presentationml/2006/main">
  <p:tag name="MH" val="20160830110855"/>
  <p:tag name="MH_LIBRARY" val="CONTENTS"/>
  <p:tag name="MH_TYPE" val="OTHERS"/>
  <p:tag name="ID" val="545820"/>
</p:tagLst>
</file>

<file path=ppt/tags/tag8.xml><?xml version="1.0" encoding="utf-8"?>
<p:tagLst xmlns:p="http://schemas.openxmlformats.org/presentationml/2006/main">
  <p:tag name="MH" val="20160830110855"/>
  <p:tag name="MH_LIBRARY" val="CONTENTS"/>
  <p:tag name="MH_TYPE" val="OTHERS"/>
  <p:tag name="ID" val="545820"/>
</p:tagLst>
</file>

<file path=ppt/tags/tag9.xml><?xml version="1.0" encoding="utf-8"?>
<p:tagLst xmlns:p="http://schemas.openxmlformats.org/presentationml/2006/main">
  <p:tag name="MH" val="20160830110855"/>
  <p:tag name="MH_LIBRARY" val="CONTENTS"/>
  <p:tag name="MH_TYPE" val="OTHERS"/>
  <p:tag name="ID" val="545820"/>
</p:tagLst>
</file>

<file path=ppt/theme/theme1.xml><?xml version="1.0" encoding="utf-8"?>
<a:theme xmlns:a="http://schemas.openxmlformats.org/drawingml/2006/main" name="5_自定义设计方案">
  <a:themeElements>
    <a:clrScheme name="520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375439"/>
      </a:accent1>
      <a:accent2>
        <a:srgbClr val="375439"/>
      </a:accent2>
      <a:accent3>
        <a:srgbClr val="375439"/>
      </a:accent3>
      <a:accent4>
        <a:srgbClr val="375439"/>
      </a:accent4>
      <a:accent5>
        <a:srgbClr val="375439"/>
      </a:accent5>
      <a:accent6>
        <a:srgbClr val="375439"/>
      </a:accent6>
      <a:hlink>
        <a:srgbClr val="325F0B"/>
      </a:hlink>
      <a:folHlink>
        <a:srgbClr val="79D02A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自定义设计方案">
  <a:themeElements>
    <a:clrScheme name="我的主题色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63CFF6"/>
      </a:accent1>
      <a:accent2>
        <a:srgbClr val="FBB9CC"/>
      </a:accent2>
      <a:accent3>
        <a:srgbClr val="63CFF6"/>
      </a:accent3>
      <a:accent4>
        <a:srgbClr val="FBB9CC"/>
      </a:accent4>
      <a:accent5>
        <a:srgbClr val="63CFF6"/>
      </a:accent5>
      <a:accent6>
        <a:srgbClr val="FBB9CC"/>
      </a:accent6>
      <a:hlink>
        <a:srgbClr val="63CFF6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4336</Words>
  <Application>WPS 演示</Application>
  <PresentationFormat>宽屏</PresentationFormat>
  <Paragraphs>648</Paragraphs>
  <Slides>21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41" baseType="lpstr">
      <vt:lpstr>Arial</vt:lpstr>
      <vt:lpstr>宋体</vt:lpstr>
      <vt:lpstr>Wingdings</vt:lpstr>
      <vt:lpstr>Calibri</vt:lpstr>
      <vt:lpstr>Calibri Light</vt:lpstr>
      <vt:lpstr>微软雅黑</vt:lpstr>
      <vt:lpstr>Calibri</vt:lpstr>
      <vt:lpstr>幼圆</vt:lpstr>
      <vt:lpstr>Impact</vt:lpstr>
      <vt:lpstr>方正豪体简体</vt:lpstr>
      <vt:lpstr>Agency FB</vt:lpstr>
      <vt:lpstr>黑体</vt:lpstr>
      <vt:lpstr>Broadway</vt:lpstr>
      <vt:lpstr>Times New Roman</vt:lpstr>
      <vt:lpstr>华文行楷</vt:lpstr>
      <vt:lpstr>等线</vt:lpstr>
      <vt:lpstr>Arial Unicode MS</vt:lpstr>
      <vt:lpstr>Wingdings</vt:lpstr>
      <vt:lpstr>5_自定义设计方案</vt:lpstr>
      <vt:lpstr>6_自定义设计方案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book pro</dc:creator>
  <cp:lastModifiedBy>纪晓梅</cp:lastModifiedBy>
  <cp:revision>275</cp:revision>
  <dcterms:created xsi:type="dcterms:W3CDTF">2016-08-11T13:28:00Z</dcterms:created>
  <dcterms:modified xsi:type="dcterms:W3CDTF">2018-01-10T09:10:32Z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2052-10.1.0.7106</vt:lpwstr>
  </property>
</Properties>
</file>